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4"/>
  </p:sldMasterIdLst>
  <p:notesMasterIdLst>
    <p:notesMasterId r:id="rId10"/>
  </p:notesMasterIdLst>
  <p:handoutMasterIdLst>
    <p:handoutMasterId r:id="rId11"/>
  </p:handoutMasterIdLst>
  <p:sldIdLst>
    <p:sldId id="256" r:id="rId5"/>
    <p:sldId id="263" r:id="rId6"/>
    <p:sldId id="260" r:id="rId7"/>
    <p:sldId id="261" r:id="rId8"/>
    <p:sldId id="264" r:id="rId9"/>
  </p:sldIdLst>
  <p:sldSz cx="24387175" cy="13716000"/>
  <p:notesSz cx="6950075" cy="9236075"/>
  <p:defaultTextStyle>
    <a:defPPr>
      <a:defRPr lang="en-US"/>
    </a:defPPr>
    <a:lvl1pPr marL="0" algn="l" defTabSz="3249173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1pPr>
    <a:lvl2pPr marL="1624586" algn="l" defTabSz="3249173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2pPr>
    <a:lvl3pPr marL="3249173" algn="l" defTabSz="3249173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3pPr>
    <a:lvl4pPr marL="4873759" algn="l" defTabSz="3249173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4pPr>
    <a:lvl5pPr marL="6498346" algn="l" defTabSz="3249173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5pPr>
    <a:lvl6pPr marL="8122932" algn="l" defTabSz="3249173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6pPr>
    <a:lvl7pPr marL="9747521" algn="l" defTabSz="3249173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7pPr>
    <a:lvl8pPr marL="11372103" algn="l" defTabSz="3249173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8pPr>
    <a:lvl9pPr marL="12996691" algn="l" defTabSz="3249173" rtl="0" eaLnBrk="1" latinLnBrk="0" hangingPunct="1">
      <a:defRPr sz="64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160">
          <p15:clr>
            <a:srgbClr val="A4A3A4"/>
          </p15:clr>
        </p15:guide>
        <p15:guide id="3" orient="horz" pos="2160">
          <p15:clr>
            <a:srgbClr val="A4A3A4"/>
          </p15:clr>
        </p15:guide>
        <p15:guide id="4" pos="2880">
          <p15:clr>
            <a:srgbClr val="A4A3A4"/>
          </p15:clr>
        </p15:guide>
        <p15:guide id="5" orient="horz" pos="3240">
          <p15:clr>
            <a:srgbClr val="A4A3A4"/>
          </p15:clr>
        </p15:guide>
        <p15:guide id="6" orient="horz" pos="4320">
          <p15:clr>
            <a:srgbClr val="A4A3A4"/>
          </p15:clr>
        </p15:guide>
        <p15:guide id="7" pos="5761">
          <p15:clr>
            <a:srgbClr val="A4A3A4"/>
          </p15:clr>
        </p15:guide>
        <p15:guide id="8" pos="76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09" userDrawn="1">
          <p15:clr>
            <a:srgbClr val="A4A3A4"/>
          </p15:clr>
        </p15:guide>
        <p15:guide id="2" pos="2189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scaleToFitPaper="1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CCCC"/>
    <a:srgbClr val="FF3333"/>
    <a:srgbClr val="FF9999"/>
    <a:srgbClr val="00CC00"/>
    <a:srgbClr val="FF3300"/>
    <a:srgbClr val="7F7F7F"/>
    <a:srgbClr val="59C0D5"/>
    <a:srgbClr val="31A7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E8B1032C-EA38-4F05-BA0D-38AFFFC7BED3}" styleName="Light Style 3 - Accent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7E9639D4-E3E2-4D34-9284-5A2195B3D0D7}" styleName="Light Style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  <a:top>
            <a:lnRef idx="1">
              <a:schemeClr val="tx1"/>
            </a:lnRef>
          </a:top>
          <a:bottom>
            <a:lnRef idx="1">
              <a:schemeClr val="tx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tx1"/>
            </a:lnRef>
          </a:top>
          <a:bottom>
            <a:lnRef idx="1">
              <a:schemeClr val="tx1"/>
            </a:lnRef>
          </a:bottom>
        </a:tcBdr>
      </a:tcStyle>
    </a:band1H>
    <a:band1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1V>
    <a:band2V>
      <a:tcStyle>
        <a:tcBdr>
          <a:left>
            <a:lnRef idx="1">
              <a:schemeClr val="tx1"/>
            </a:lnRef>
          </a:left>
          <a:right>
            <a:lnRef idx="1">
              <a:schemeClr val="tx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tx1"/>
        </a:fillRef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019" autoAdjust="0"/>
    <p:restoredTop sz="96190" autoAdjust="0"/>
  </p:normalViewPr>
  <p:slideViewPr>
    <p:cSldViewPr snapToGrid="0">
      <p:cViewPr varScale="1">
        <p:scale>
          <a:sx n="61" d="100"/>
          <a:sy n="61" d="100"/>
        </p:scale>
        <p:origin x="1408" y="248"/>
      </p:cViewPr>
      <p:guideLst>
        <p:guide orient="horz" pos="1620"/>
        <p:guide pos="2160"/>
        <p:guide orient="horz" pos="2160"/>
        <p:guide pos="2880"/>
        <p:guide orient="horz" pos="3240"/>
        <p:guide orient="horz" pos="4320"/>
        <p:guide pos="5761"/>
        <p:guide pos="7681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29" d="100"/>
        <a:sy n="29" d="100"/>
      </p:scale>
      <p:origin x="0" y="0"/>
    </p:cViewPr>
  </p:sorterViewPr>
  <p:notesViewPr>
    <p:cSldViewPr snapToGrid="0" snapToObjects="1">
      <p:cViewPr varScale="1">
        <p:scale>
          <a:sx n="82" d="100"/>
          <a:sy n="82" d="100"/>
        </p:scale>
        <p:origin x="-2936" y="-112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36173" y="0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>
              <a:defRPr sz="1200"/>
            </a:lvl1pPr>
          </a:lstStyle>
          <a:p>
            <a:fld id="{C69B3839-5DEC-F74B-A928-5D2D6CDE80E3}" type="datetimeFigureOut">
              <a:rPr lang="en-US" smtClean="0"/>
              <a:t>12/17/20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378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36173" y="8772378"/>
            <a:ext cx="3012329" cy="462120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r">
              <a:defRPr sz="1200"/>
            </a:lvl1pPr>
          </a:lstStyle>
          <a:p>
            <a:fld id="{77F04A63-CFED-494D-8D4D-04BDF3960F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411149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/>
          <a:lstStyle>
            <a:lvl1pPr algn="r">
              <a:defRPr sz="1200"/>
            </a:lvl1pPr>
          </a:lstStyle>
          <a:p>
            <a:fld id="{FB4EEDDB-4FE4-4AF7-A267-D004FB0B3F43}" type="datetimeFigureOut">
              <a:rPr lang="en-US" smtClean="0"/>
              <a:t>12/17/20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96875" y="692150"/>
            <a:ext cx="6156325" cy="34639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87" tIns="46244" rIns="92487" bIns="4624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387136"/>
            <a:ext cx="5560060" cy="4156235"/>
          </a:xfrm>
          <a:prstGeom prst="rect">
            <a:avLst/>
          </a:prstGeom>
        </p:spPr>
        <p:txBody>
          <a:bodyPr vert="horz" lIns="92487" tIns="46244" rIns="92487" bIns="4624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7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70"/>
            <a:ext cx="3011699" cy="461804"/>
          </a:xfrm>
          <a:prstGeom prst="rect">
            <a:avLst/>
          </a:prstGeom>
        </p:spPr>
        <p:txBody>
          <a:bodyPr vert="horz" lIns="92487" tIns="46244" rIns="92487" bIns="46244" rtlCol="0" anchor="b"/>
          <a:lstStyle>
            <a:lvl1pPr algn="r">
              <a:defRPr sz="1200"/>
            </a:lvl1pPr>
          </a:lstStyle>
          <a:p>
            <a:fld id="{3DFE6A60-2411-4A8E-90FB-5AFE9763E08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0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3249173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1pPr>
    <a:lvl2pPr marL="1624586" algn="l" defTabSz="3249173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2pPr>
    <a:lvl3pPr marL="3249173" algn="l" defTabSz="3249173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3pPr>
    <a:lvl4pPr marL="4873759" algn="l" defTabSz="3249173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4pPr>
    <a:lvl5pPr marL="6498346" algn="l" defTabSz="3249173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5pPr>
    <a:lvl6pPr marL="8122932" algn="l" defTabSz="3249173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6pPr>
    <a:lvl7pPr marL="9747521" algn="l" defTabSz="3249173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7pPr>
    <a:lvl8pPr marL="11372103" algn="l" defTabSz="3249173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8pPr>
    <a:lvl9pPr marL="12996691" algn="l" defTabSz="3249173" rtl="0" eaLnBrk="1" latinLnBrk="0" hangingPunct="1">
      <a:defRPr sz="4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1948" y="4073713"/>
            <a:ext cx="19759415" cy="1581150"/>
          </a:xfrm>
        </p:spPr>
        <p:txBody>
          <a:bodyPr vert="horz" lIns="324918" tIns="162455" rIns="324918" bIns="162455" rtlCol="0" anchor="ctr">
            <a:noAutofit/>
          </a:bodyPr>
          <a:lstStyle>
            <a:lvl1pPr algn="l" defTabSz="2436899" rtl="0" eaLnBrk="1" latinLnBrk="0" hangingPunct="1">
              <a:spcBef>
                <a:spcPct val="0"/>
              </a:spcBef>
              <a:buNone/>
              <a:defRPr lang="en-US" sz="5200" b="1" i="0" kern="12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Gill Sans MT"/>
                <a:ea typeface="+mj-ea"/>
                <a:cs typeface="Gill Sans M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1944" y="6055912"/>
            <a:ext cx="12193588" cy="5435600"/>
          </a:xfrm>
        </p:spPr>
        <p:txBody>
          <a:bodyPr vert="horz" lIns="324918" tIns="162455" rIns="324918" bIns="162455" rtlCol="0">
            <a:normAutofit/>
          </a:bodyPr>
          <a:lstStyle>
            <a:lvl1pPr marL="0" indent="0" algn="l" defTabSz="2436899" rtl="0" eaLnBrk="1" latinLnBrk="0" hangingPunct="1">
              <a:spcBef>
                <a:spcPct val="20000"/>
              </a:spcBef>
              <a:buFont typeface="Wingdings" pitchFamily="2" charset="2"/>
              <a:buNone/>
              <a:defRPr lang="en-US" sz="4300" b="0" i="0" kern="1200" dirty="0" smtClean="0">
                <a:solidFill>
                  <a:schemeClr val="tx1">
                    <a:tint val="75000"/>
                  </a:schemeClr>
                </a:solidFill>
                <a:latin typeface="Gill Sans Light"/>
                <a:ea typeface="+mn-ea"/>
                <a:cs typeface="Gill Sans Light"/>
              </a:defRPr>
            </a:lvl1pPr>
            <a:lvl2pPr marL="121845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24368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365534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487378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6092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731067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852913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974758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3"/>
          <p:cNvSpPr/>
          <p:nvPr userDrawn="1"/>
        </p:nvSpPr>
        <p:spPr>
          <a:xfrm>
            <a:off x="1010338" y="1176529"/>
            <a:ext cx="22492952" cy="6416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24918" tIns="162455" rIns="324918" bIns="162455" rtlCol="0" anchor="ctr"/>
          <a:lstStyle/>
          <a:p>
            <a:pPr algn="ctr"/>
            <a:endParaRPr lang="en-US" sz="4800" dirty="0">
              <a:solidFill>
                <a:prstClr val="white"/>
              </a:solidFill>
            </a:endParaRP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2625033" y="5842054"/>
            <a:ext cx="19776353" cy="0"/>
          </a:xfrm>
          <a:prstGeom prst="line">
            <a:avLst/>
          </a:prstGeom>
          <a:ln w="12700">
            <a:solidFill>
              <a:srgbClr val="4584D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6217488" y="6186680"/>
            <a:ext cx="6274043" cy="176551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578107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23611" y="911237"/>
            <a:ext cx="21948460" cy="1679574"/>
          </a:xfrm>
        </p:spPr>
        <p:txBody>
          <a:bodyPr/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23591" y="2724152"/>
            <a:ext cx="21948458" cy="9619488"/>
          </a:xfrm>
          <a:prstGeom prst="rect">
            <a:avLst/>
          </a:prstGeom>
        </p:spPr>
        <p:txBody>
          <a:bodyPr/>
          <a:lstStyle>
            <a:lvl1pPr>
              <a:tabLst>
                <a:tab pos="20713606" algn="r"/>
              </a:tabLst>
              <a:defRPr/>
            </a:lvl1pPr>
            <a:lvl2pPr>
              <a:tabLst>
                <a:tab pos="20713606" algn="r"/>
              </a:tabLst>
              <a:defRPr/>
            </a:lvl2pPr>
            <a:lvl3pPr>
              <a:tabLst>
                <a:tab pos="20713606" algn="r"/>
              </a:tabLst>
              <a:defRPr/>
            </a:lvl3pPr>
            <a:lvl4pPr>
              <a:tabLst>
                <a:tab pos="20713606" algn="r"/>
              </a:tabLst>
              <a:defRPr/>
            </a:lvl4pPr>
            <a:lvl5pPr>
              <a:tabLst>
                <a:tab pos="20713606" algn="r"/>
              </a:tabLs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13160221"/>
            <a:ext cx="24387175" cy="49463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Comcast Cable Forecast &amp; Trends (July 2013)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180558" y="13141496"/>
            <a:ext cx="1093451" cy="774359"/>
          </a:xfrm>
          <a:prstGeom prst="rect">
            <a:avLst/>
          </a:prstGeom>
        </p:spPr>
        <p:txBody>
          <a:bodyPr wrap="none" lIns="324918" tIns="162455" rIns="324918" bIns="162455">
            <a:spAutoFit/>
          </a:bodyPr>
          <a:lstStyle/>
          <a:p>
            <a:fld id="{E4E8E592-F2E3-49A5-8A61-E2DF1BAE44CA}" type="slidenum">
              <a:rPr lang="en-US" sz="2900" smtClean="0">
                <a:solidFill>
                  <a:schemeClr val="tx1"/>
                </a:solidFill>
              </a:rPr>
              <a:pPr/>
              <a:t>‹#›</a:t>
            </a:fld>
            <a:endParaRPr lang="en-US" sz="2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17222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5_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1223611" y="911237"/>
            <a:ext cx="21948460" cy="1679574"/>
          </a:xfrm>
        </p:spPr>
        <p:txBody>
          <a:bodyPr/>
          <a:lstStyle>
            <a:lvl1pPr>
              <a:defRPr sz="5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1223591" y="2724152"/>
            <a:ext cx="21948458" cy="9619488"/>
          </a:xfrm>
          <a:prstGeom prst="rect">
            <a:avLst/>
          </a:prstGeom>
        </p:spPr>
        <p:txBody>
          <a:bodyPr/>
          <a:lstStyle>
            <a:lvl1pPr>
              <a:tabLst>
                <a:tab pos="20713606" algn="r"/>
              </a:tabLst>
              <a:defRPr/>
            </a:lvl1pPr>
            <a:lvl2pPr>
              <a:tabLst>
                <a:tab pos="20713606" algn="r"/>
              </a:tabLst>
              <a:defRPr/>
            </a:lvl2pPr>
            <a:lvl3pPr>
              <a:tabLst>
                <a:tab pos="20713606" algn="r"/>
              </a:tabLst>
              <a:defRPr/>
            </a:lvl3pPr>
            <a:lvl4pPr>
              <a:tabLst>
                <a:tab pos="20713606" algn="r"/>
              </a:tabLst>
              <a:defRPr/>
            </a:lvl4pPr>
            <a:lvl5pPr>
              <a:tabLst>
                <a:tab pos="20713606" algn="r"/>
              </a:tabLst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0" y="13181433"/>
            <a:ext cx="24387175" cy="494638"/>
          </a:xfr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Comcast Cable Forecast &amp; Trends (July 2013)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180558" y="13141496"/>
            <a:ext cx="1093451" cy="774359"/>
          </a:xfrm>
          <a:prstGeom prst="rect">
            <a:avLst/>
          </a:prstGeom>
        </p:spPr>
        <p:txBody>
          <a:bodyPr wrap="none" lIns="324918" tIns="162455" rIns="324918" bIns="162455">
            <a:spAutoFit/>
          </a:bodyPr>
          <a:lstStyle/>
          <a:p>
            <a:fld id="{E4E8E592-F2E3-49A5-8A61-E2DF1BAE44CA}" type="slidenum">
              <a:rPr lang="en-US" sz="2900" smtClean="0">
                <a:solidFill>
                  <a:schemeClr val="tx1"/>
                </a:solidFill>
              </a:rPr>
              <a:pPr/>
              <a:t>‹#›</a:t>
            </a:fld>
            <a:endParaRPr lang="en-US" sz="2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83710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13221373"/>
            <a:ext cx="24387175" cy="494638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Comcast Confidential &amp; Proprietary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Rectangle 1"/>
          <p:cNvSpPr/>
          <p:nvPr userDrawn="1"/>
        </p:nvSpPr>
        <p:spPr>
          <a:xfrm>
            <a:off x="-180558" y="13141496"/>
            <a:ext cx="1093451" cy="774359"/>
          </a:xfrm>
          <a:prstGeom prst="rect">
            <a:avLst/>
          </a:prstGeom>
        </p:spPr>
        <p:txBody>
          <a:bodyPr wrap="none" lIns="324918" tIns="162455" rIns="324918" bIns="162455">
            <a:spAutoFit/>
          </a:bodyPr>
          <a:lstStyle/>
          <a:p>
            <a:fld id="{E4E8E592-F2E3-49A5-8A61-E2DF1BAE44CA}" type="slidenum">
              <a:rPr lang="en-US" sz="2900" smtClean="0">
                <a:solidFill>
                  <a:schemeClr val="tx1"/>
                </a:solidFill>
              </a:rPr>
              <a:pPr/>
              <a:t>‹#›</a:t>
            </a:fld>
            <a:endParaRPr lang="en-US" sz="2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956187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13141493"/>
            <a:ext cx="24387175" cy="494638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Comcast Confidential &amp; Proprietary</a:t>
            </a:r>
          </a:p>
        </p:txBody>
      </p:sp>
      <p:sp>
        <p:nvSpPr>
          <p:cNvPr id="6" name="Rectangle 5"/>
          <p:cNvSpPr/>
          <p:nvPr userDrawn="1"/>
        </p:nvSpPr>
        <p:spPr>
          <a:xfrm>
            <a:off x="-180558" y="13141496"/>
            <a:ext cx="1093451" cy="774359"/>
          </a:xfrm>
          <a:prstGeom prst="rect">
            <a:avLst/>
          </a:prstGeom>
        </p:spPr>
        <p:txBody>
          <a:bodyPr wrap="none" lIns="324918" tIns="162455" rIns="324918" bIns="162455">
            <a:spAutoFit/>
          </a:bodyPr>
          <a:lstStyle/>
          <a:p>
            <a:fld id="{E4E8E592-F2E3-49A5-8A61-E2DF1BAE44CA}" type="slidenum">
              <a:rPr lang="en-US" sz="2900" smtClean="0">
                <a:solidFill>
                  <a:schemeClr val="tx1"/>
                </a:solidFill>
              </a:rPr>
              <a:pPr/>
              <a:t>‹#›</a:t>
            </a:fld>
            <a:endParaRPr lang="en-US" sz="2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52643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26423" y="8813805"/>
            <a:ext cx="20729099" cy="2724150"/>
          </a:xfrm>
        </p:spPr>
        <p:txBody>
          <a:bodyPr anchor="t"/>
          <a:lstStyle>
            <a:lvl1pPr algn="l">
              <a:defRPr sz="8600" b="1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926423" y="5813437"/>
            <a:ext cx="20729099" cy="3000374"/>
          </a:xfrm>
        </p:spPr>
        <p:txBody>
          <a:bodyPr anchor="b"/>
          <a:lstStyle>
            <a:lvl1pPr marL="0" indent="0">
              <a:buNone/>
              <a:defRPr sz="52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1218452" indent="0">
              <a:buNone/>
              <a:defRPr sz="4800">
                <a:solidFill>
                  <a:schemeClr val="tx1">
                    <a:tint val="75000"/>
                  </a:schemeClr>
                </a:solidFill>
              </a:defRPr>
            </a:lvl2pPr>
            <a:lvl3pPr marL="2436899" indent="0">
              <a:buNone/>
              <a:defRPr sz="4300">
                <a:solidFill>
                  <a:schemeClr val="tx1">
                    <a:tint val="75000"/>
                  </a:schemeClr>
                </a:solidFill>
              </a:defRPr>
            </a:lvl3pPr>
            <a:lvl4pPr marL="365534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4pPr>
            <a:lvl5pPr marL="4873788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5pPr>
            <a:lvl6pPr marL="6092235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6pPr>
            <a:lvl7pPr marL="7310679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7pPr>
            <a:lvl8pPr marL="8529134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8pPr>
            <a:lvl9pPr marL="9747583" indent="0">
              <a:buNone/>
              <a:defRPr sz="38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0" y="13141493"/>
            <a:ext cx="24387175" cy="494638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Comcast Confidential &amp; Proprietary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1010338" y="1176529"/>
            <a:ext cx="22492952" cy="641686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lIns="324918" tIns="162455" rIns="324918" bIns="162455" rtlCol="0" anchor="ctr"/>
          <a:lstStyle/>
          <a:p>
            <a:pPr algn="ctr"/>
            <a:endParaRPr lang="en-US" sz="4800" dirty="0">
              <a:solidFill>
                <a:prstClr val="white"/>
              </a:solidFill>
            </a:endParaRPr>
          </a:p>
        </p:txBody>
      </p:sp>
      <p:sp>
        <p:nvSpPr>
          <p:cNvPr id="8" name="Rectangle 7"/>
          <p:cNvSpPr/>
          <p:nvPr userDrawn="1"/>
        </p:nvSpPr>
        <p:spPr>
          <a:xfrm>
            <a:off x="-180558" y="13141496"/>
            <a:ext cx="1093451" cy="774359"/>
          </a:xfrm>
          <a:prstGeom prst="rect">
            <a:avLst/>
          </a:prstGeom>
        </p:spPr>
        <p:txBody>
          <a:bodyPr wrap="none" lIns="324918" tIns="162455" rIns="324918" bIns="162455">
            <a:spAutoFit/>
          </a:bodyPr>
          <a:lstStyle/>
          <a:p>
            <a:fld id="{E4E8E592-F2E3-49A5-8A61-E2DF1BAE44CA}" type="slidenum">
              <a:rPr lang="en-US" sz="2900" smtClean="0">
                <a:solidFill>
                  <a:schemeClr val="tx1"/>
                </a:solidFill>
              </a:rPr>
              <a:pPr/>
              <a:t>‹#›</a:t>
            </a:fld>
            <a:endParaRPr lang="en-US" sz="2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04275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19359" y="1778045"/>
            <a:ext cx="10771002" cy="10474326"/>
          </a:xfrm>
        </p:spPr>
        <p:txBody>
          <a:bodyPr>
            <a:normAutofit/>
          </a:bodyPr>
          <a:lstStyle>
            <a:lvl1pPr>
              <a:defRPr sz="4800"/>
            </a:lvl1pPr>
            <a:lvl2pPr>
              <a:defRPr sz="4300">
                <a:solidFill>
                  <a:schemeClr val="tx1">
                    <a:lumMod val="50000"/>
                    <a:lumOff val="50000"/>
                  </a:schemeClr>
                </a:solidFill>
              </a:defRPr>
            </a:lvl2pPr>
            <a:lvl3pPr>
              <a:defRPr sz="3800">
                <a:solidFill>
                  <a:schemeClr val="tx1">
                    <a:lumMod val="50000"/>
                    <a:lumOff val="50000"/>
                  </a:schemeClr>
                </a:solidFill>
              </a:defRPr>
            </a:lvl3pPr>
            <a:lvl4pPr>
              <a:defRPr sz="3100">
                <a:solidFill>
                  <a:schemeClr val="tx1">
                    <a:lumMod val="50000"/>
                    <a:lumOff val="50000"/>
                  </a:schemeClr>
                </a:solidFill>
              </a:defRPr>
            </a:lvl4pPr>
            <a:lvl5pPr>
              <a:defRPr sz="3100">
                <a:solidFill>
                  <a:schemeClr val="tx1">
                    <a:lumMod val="50000"/>
                    <a:lumOff val="50000"/>
                  </a:schemeClr>
                </a:solidFill>
              </a:defRPr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396814" y="1778045"/>
            <a:ext cx="10771002" cy="10474326"/>
          </a:xfrm>
        </p:spPr>
        <p:txBody>
          <a:bodyPr>
            <a:normAutofit/>
          </a:bodyPr>
          <a:lstStyle>
            <a:lvl1pPr>
              <a:defRPr sz="4800"/>
            </a:lvl1pPr>
            <a:lvl2pPr>
              <a:defRPr sz="4300"/>
            </a:lvl2pPr>
            <a:lvl3pPr>
              <a:defRPr sz="3800"/>
            </a:lvl3pPr>
            <a:lvl4pPr>
              <a:defRPr sz="3100"/>
            </a:lvl4pPr>
            <a:lvl5pPr>
              <a:defRPr sz="3100"/>
            </a:lvl5pPr>
            <a:lvl6pPr>
              <a:defRPr sz="4800"/>
            </a:lvl6pPr>
            <a:lvl7pPr>
              <a:defRPr sz="4800"/>
            </a:lvl7pPr>
            <a:lvl8pPr>
              <a:defRPr sz="4800"/>
            </a:lvl8pPr>
            <a:lvl9pPr>
              <a:defRPr sz="4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13172369"/>
            <a:ext cx="24387175" cy="494638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Comcast Confidential &amp; Proprietary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-180558" y="13141496"/>
            <a:ext cx="1093451" cy="774359"/>
          </a:xfrm>
          <a:prstGeom prst="rect">
            <a:avLst/>
          </a:prstGeom>
        </p:spPr>
        <p:txBody>
          <a:bodyPr wrap="none" lIns="324918" tIns="162455" rIns="324918" bIns="162455">
            <a:spAutoFit/>
          </a:bodyPr>
          <a:lstStyle/>
          <a:p>
            <a:fld id="{E4E8E592-F2E3-49A5-8A61-E2DF1BAE44CA}" type="slidenum">
              <a:rPr lang="en-US" sz="2900" smtClean="0">
                <a:solidFill>
                  <a:schemeClr val="tx1"/>
                </a:solidFill>
              </a:rPr>
              <a:pPr/>
              <a:t>‹#›</a:t>
            </a:fld>
            <a:endParaRPr lang="en-US" sz="2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26122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375" y="1717701"/>
            <a:ext cx="10775238" cy="1279526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1218452" indent="0">
              <a:buNone/>
              <a:defRPr sz="5200" b="1"/>
            </a:lvl2pPr>
            <a:lvl3pPr marL="2436899" indent="0">
              <a:buNone/>
              <a:defRPr sz="4800" b="1"/>
            </a:lvl3pPr>
            <a:lvl4pPr marL="3655348" indent="0">
              <a:buNone/>
              <a:defRPr sz="4300" b="1"/>
            </a:lvl4pPr>
            <a:lvl5pPr marL="4873788" indent="0">
              <a:buNone/>
              <a:defRPr sz="4300" b="1"/>
            </a:lvl5pPr>
            <a:lvl6pPr marL="6092235" indent="0">
              <a:buNone/>
              <a:defRPr sz="4300" b="1"/>
            </a:lvl6pPr>
            <a:lvl7pPr marL="7310679" indent="0">
              <a:buNone/>
              <a:defRPr sz="4300" b="1"/>
            </a:lvl7pPr>
            <a:lvl8pPr marL="8529134" indent="0">
              <a:buNone/>
              <a:defRPr sz="4300" b="1"/>
            </a:lvl8pPr>
            <a:lvl9pPr marL="9747583" indent="0">
              <a:buNone/>
              <a:defRPr sz="4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19375" y="2997205"/>
            <a:ext cx="10775238" cy="9255126"/>
          </a:xfrm>
        </p:spPr>
        <p:txBody>
          <a:bodyPr>
            <a:normAutofit/>
          </a:bodyPr>
          <a:lstStyle>
            <a:lvl1pPr>
              <a:defRPr sz="4300"/>
            </a:lvl1pPr>
            <a:lvl2pPr>
              <a:defRPr sz="3800"/>
            </a:lvl2pPr>
            <a:lvl3pPr>
              <a:defRPr sz="3100"/>
            </a:lvl3pPr>
            <a:lvl4pPr>
              <a:defRPr sz="2900"/>
            </a:lvl4pPr>
            <a:lvl5pPr>
              <a:defRPr sz="29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2388490" y="1717701"/>
            <a:ext cx="10779470" cy="1279526"/>
          </a:xfrm>
        </p:spPr>
        <p:txBody>
          <a:bodyPr anchor="b"/>
          <a:lstStyle>
            <a:lvl1pPr marL="0" indent="0">
              <a:buNone/>
              <a:defRPr sz="4300" b="1"/>
            </a:lvl1pPr>
            <a:lvl2pPr marL="1218452" indent="0">
              <a:buNone/>
              <a:defRPr sz="5200" b="1"/>
            </a:lvl2pPr>
            <a:lvl3pPr marL="2436899" indent="0">
              <a:buNone/>
              <a:defRPr sz="4800" b="1"/>
            </a:lvl3pPr>
            <a:lvl4pPr marL="3655348" indent="0">
              <a:buNone/>
              <a:defRPr sz="4300" b="1"/>
            </a:lvl4pPr>
            <a:lvl5pPr marL="4873788" indent="0">
              <a:buNone/>
              <a:defRPr sz="4300" b="1"/>
            </a:lvl5pPr>
            <a:lvl6pPr marL="6092235" indent="0">
              <a:buNone/>
              <a:defRPr sz="4300" b="1"/>
            </a:lvl6pPr>
            <a:lvl7pPr marL="7310679" indent="0">
              <a:buNone/>
              <a:defRPr sz="4300" b="1"/>
            </a:lvl7pPr>
            <a:lvl8pPr marL="8529134" indent="0">
              <a:buNone/>
              <a:defRPr sz="4300" b="1"/>
            </a:lvl8pPr>
            <a:lvl9pPr marL="9747583" indent="0">
              <a:buNone/>
              <a:defRPr sz="43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2388490" y="2997205"/>
            <a:ext cx="10779470" cy="9255126"/>
          </a:xfrm>
        </p:spPr>
        <p:txBody>
          <a:bodyPr>
            <a:normAutofit/>
          </a:bodyPr>
          <a:lstStyle>
            <a:lvl1pPr>
              <a:defRPr sz="4300"/>
            </a:lvl1pPr>
            <a:lvl2pPr>
              <a:defRPr sz="3800"/>
            </a:lvl2pPr>
            <a:lvl3pPr>
              <a:defRPr sz="3100"/>
            </a:lvl3pPr>
            <a:lvl4pPr>
              <a:defRPr sz="2900"/>
            </a:lvl4pPr>
            <a:lvl5pPr>
              <a:defRPr sz="2900"/>
            </a:lvl5pPr>
            <a:lvl6pPr>
              <a:defRPr sz="4300"/>
            </a:lvl6pPr>
            <a:lvl7pPr>
              <a:defRPr sz="4300"/>
            </a:lvl7pPr>
            <a:lvl8pPr>
              <a:defRPr sz="4300"/>
            </a:lvl8pPr>
            <a:lvl9pPr>
              <a:defRPr sz="43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0" y="13221373"/>
            <a:ext cx="24387175" cy="494638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Comcast Confidential &amp; Proprietary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-180558" y="13141496"/>
            <a:ext cx="1093451" cy="774359"/>
          </a:xfrm>
          <a:prstGeom prst="rect">
            <a:avLst/>
          </a:prstGeom>
        </p:spPr>
        <p:txBody>
          <a:bodyPr wrap="none" lIns="324918" tIns="162455" rIns="324918" bIns="162455">
            <a:spAutoFit/>
          </a:bodyPr>
          <a:lstStyle/>
          <a:p>
            <a:fld id="{E4E8E592-F2E3-49A5-8A61-E2DF1BAE44CA}" type="slidenum">
              <a:rPr lang="en-US" sz="2900" smtClean="0">
                <a:solidFill>
                  <a:schemeClr val="tx1"/>
                </a:solidFill>
              </a:rPr>
              <a:pPr/>
              <a:t>‹#›</a:t>
            </a:fld>
            <a:endParaRPr lang="en-US" sz="2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72752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016132" y="1371614"/>
            <a:ext cx="22151684" cy="2032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918" tIns="162455" rIns="324918" bIns="162455" rtlCol="0" anchor="ctr"/>
          <a:lstStyle/>
          <a:p>
            <a:pPr algn="ctr"/>
            <a:endParaRPr lang="en-US" sz="4800" dirty="0">
              <a:solidFill>
                <a:prstClr val="white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13206235"/>
            <a:ext cx="24387175" cy="494638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Comcast Confidential &amp; Proprietary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1219359" y="1371629"/>
            <a:ext cx="21948458" cy="8557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918" tIns="162455" rIns="324918" bIns="162455" rtlCol="0" anchor="ctr"/>
          <a:lstStyle/>
          <a:p>
            <a:pPr algn="ctr"/>
            <a:endParaRPr lang="en-US" sz="4800" dirty="0">
              <a:solidFill>
                <a:prstClr val="white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534733" y="546138"/>
            <a:ext cx="13633111" cy="11706228"/>
          </a:xfrm>
        </p:spPr>
        <p:txBody>
          <a:bodyPr>
            <a:normAutofit/>
          </a:bodyPr>
          <a:lstStyle>
            <a:lvl1pPr>
              <a:defRPr sz="5200"/>
            </a:lvl1pPr>
            <a:lvl2pPr>
              <a:defRPr sz="4800"/>
            </a:lvl2pPr>
            <a:lvl3pPr>
              <a:defRPr sz="4300"/>
            </a:lvl3pPr>
            <a:lvl4pPr>
              <a:defRPr sz="3800"/>
            </a:lvl4pPr>
            <a:lvl5pPr>
              <a:defRPr sz="3800"/>
            </a:lvl5pPr>
            <a:lvl6pPr>
              <a:defRPr sz="5200"/>
            </a:lvl6pPr>
            <a:lvl7pPr>
              <a:defRPr sz="5200"/>
            </a:lvl7pPr>
            <a:lvl8pPr>
              <a:defRPr sz="5200"/>
            </a:lvl8pPr>
            <a:lvl9pPr>
              <a:defRPr sz="5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463" y="546133"/>
            <a:ext cx="8023213" cy="2324102"/>
          </a:xfrm>
        </p:spPr>
        <p:txBody>
          <a:bodyPr anchor="b">
            <a:normAutofit/>
          </a:bodyPr>
          <a:lstStyle>
            <a:lvl1pPr algn="l">
              <a:defRPr sz="43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463" y="2870221"/>
            <a:ext cx="8023213" cy="9382126"/>
          </a:xfrm>
        </p:spPr>
        <p:txBody>
          <a:bodyPr/>
          <a:lstStyle>
            <a:lvl1pPr marL="0" indent="0">
              <a:buNone/>
              <a:defRPr sz="3800"/>
            </a:lvl1pPr>
            <a:lvl2pPr marL="1218452" indent="0">
              <a:buNone/>
              <a:defRPr sz="3100"/>
            </a:lvl2pPr>
            <a:lvl3pPr marL="2436899" indent="0">
              <a:buNone/>
              <a:defRPr sz="2600"/>
            </a:lvl3pPr>
            <a:lvl4pPr marL="3655348" indent="0">
              <a:buNone/>
              <a:defRPr sz="2400"/>
            </a:lvl4pPr>
            <a:lvl5pPr marL="4873788" indent="0">
              <a:buNone/>
              <a:defRPr sz="2400"/>
            </a:lvl5pPr>
            <a:lvl6pPr marL="6092235" indent="0">
              <a:buNone/>
              <a:defRPr sz="2400"/>
            </a:lvl6pPr>
            <a:lvl7pPr marL="7310679" indent="0">
              <a:buNone/>
              <a:defRPr sz="2400"/>
            </a:lvl7pPr>
            <a:lvl8pPr marL="8529134" indent="0">
              <a:buNone/>
              <a:defRPr sz="2400"/>
            </a:lvl8pPr>
            <a:lvl9pPr marL="9747583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-180558" y="13141496"/>
            <a:ext cx="1093451" cy="774359"/>
          </a:xfrm>
          <a:prstGeom prst="rect">
            <a:avLst/>
          </a:prstGeom>
        </p:spPr>
        <p:txBody>
          <a:bodyPr wrap="none" lIns="324918" tIns="162455" rIns="324918" bIns="162455">
            <a:spAutoFit/>
          </a:bodyPr>
          <a:lstStyle/>
          <a:p>
            <a:fld id="{E4E8E592-F2E3-49A5-8A61-E2DF1BAE44CA}" type="slidenum">
              <a:rPr lang="en-US" sz="2900" smtClean="0">
                <a:solidFill>
                  <a:schemeClr val="tx1"/>
                </a:solidFill>
              </a:rPr>
              <a:pPr/>
              <a:t>‹#›</a:t>
            </a:fld>
            <a:endParaRPr lang="en-US" sz="2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72427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 userDrawn="1"/>
        </p:nvSpPr>
        <p:spPr>
          <a:xfrm>
            <a:off x="1219359" y="1371629"/>
            <a:ext cx="21948458" cy="85578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324918" tIns="162455" rIns="324918" bIns="162455" rtlCol="0" anchor="ctr"/>
          <a:lstStyle/>
          <a:p>
            <a:pPr algn="ctr"/>
            <a:endParaRPr lang="en-US" sz="4800" dirty="0">
              <a:solidFill>
                <a:prstClr val="white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80057" y="9601213"/>
            <a:ext cx="14632305" cy="1133478"/>
          </a:xfrm>
        </p:spPr>
        <p:txBody>
          <a:bodyPr anchor="b"/>
          <a:lstStyle>
            <a:lvl1pPr algn="l">
              <a:defRPr sz="52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780057" y="1225550"/>
            <a:ext cx="14632305" cy="8229600"/>
          </a:xfrm>
        </p:spPr>
        <p:txBody>
          <a:bodyPr/>
          <a:lstStyle>
            <a:lvl1pPr marL="0" indent="0">
              <a:buNone/>
              <a:defRPr sz="8600"/>
            </a:lvl1pPr>
            <a:lvl2pPr marL="1218452" indent="0">
              <a:buNone/>
              <a:defRPr sz="7400"/>
            </a:lvl2pPr>
            <a:lvl3pPr marL="2436899" indent="0">
              <a:buNone/>
              <a:defRPr sz="6400"/>
            </a:lvl3pPr>
            <a:lvl4pPr marL="3655348" indent="0">
              <a:buNone/>
              <a:defRPr sz="5200"/>
            </a:lvl4pPr>
            <a:lvl5pPr marL="4873788" indent="0">
              <a:buNone/>
              <a:defRPr sz="5200"/>
            </a:lvl5pPr>
            <a:lvl6pPr marL="6092235" indent="0">
              <a:buNone/>
              <a:defRPr sz="5200"/>
            </a:lvl6pPr>
            <a:lvl7pPr marL="7310679" indent="0">
              <a:buNone/>
              <a:defRPr sz="5200"/>
            </a:lvl7pPr>
            <a:lvl8pPr marL="8529134" indent="0">
              <a:buNone/>
              <a:defRPr sz="5200"/>
            </a:lvl8pPr>
            <a:lvl9pPr marL="9747583" indent="0">
              <a:buNone/>
              <a:defRPr sz="52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80057" y="10734853"/>
            <a:ext cx="14632305" cy="1609726"/>
          </a:xfrm>
        </p:spPr>
        <p:txBody>
          <a:bodyPr/>
          <a:lstStyle>
            <a:lvl1pPr marL="0" indent="0">
              <a:buNone/>
              <a:defRPr sz="3800"/>
            </a:lvl1pPr>
            <a:lvl2pPr marL="1218452" indent="0">
              <a:buNone/>
              <a:defRPr sz="3100"/>
            </a:lvl2pPr>
            <a:lvl3pPr marL="2436899" indent="0">
              <a:buNone/>
              <a:defRPr sz="2600"/>
            </a:lvl3pPr>
            <a:lvl4pPr marL="3655348" indent="0">
              <a:buNone/>
              <a:defRPr sz="2400"/>
            </a:lvl4pPr>
            <a:lvl5pPr marL="4873788" indent="0">
              <a:buNone/>
              <a:defRPr sz="2400"/>
            </a:lvl5pPr>
            <a:lvl6pPr marL="6092235" indent="0">
              <a:buNone/>
              <a:defRPr sz="2400"/>
            </a:lvl6pPr>
            <a:lvl7pPr marL="7310679" indent="0">
              <a:buNone/>
              <a:defRPr sz="2400"/>
            </a:lvl7pPr>
            <a:lvl8pPr marL="8529134" indent="0">
              <a:buNone/>
              <a:defRPr sz="2400"/>
            </a:lvl8pPr>
            <a:lvl9pPr marL="9747583" indent="0">
              <a:buNone/>
              <a:defRPr sz="2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0" y="13181433"/>
            <a:ext cx="24387175" cy="494638"/>
          </a:xfrm>
        </p:spPr>
        <p:txBody>
          <a:bodyPr/>
          <a:lstStyle/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Comcast Confidential &amp; Proprietary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-180558" y="13141496"/>
            <a:ext cx="1093451" cy="774359"/>
          </a:xfrm>
          <a:prstGeom prst="rect">
            <a:avLst/>
          </a:prstGeom>
        </p:spPr>
        <p:txBody>
          <a:bodyPr wrap="none" lIns="324918" tIns="162455" rIns="324918" bIns="162455">
            <a:spAutoFit/>
          </a:bodyPr>
          <a:lstStyle/>
          <a:p>
            <a:fld id="{E4E8E592-F2E3-49A5-8A61-E2DF1BAE44CA}" type="slidenum">
              <a:rPr lang="en-US" sz="2900" smtClean="0">
                <a:solidFill>
                  <a:schemeClr val="tx1"/>
                </a:solidFill>
              </a:rPr>
              <a:pPr/>
              <a:t>‹#›</a:t>
            </a:fld>
            <a:endParaRPr lang="en-US" sz="29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01382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6034" y="617733"/>
            <a:ext cx="23279767" cy="701678"/>
          </a:xfrm>
        </p:spPr>
        <p:txBody>
          <a:bodyPr/>
          <a:lstStyle>
            <a:lvl1pPr>
              <a:defRPr sz="5200" b="0" baseline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521532" y="2530493"/>
            <a:ext cx="22354910" cy="9051926"/>
          </a:xfrm>
          <a:prstGeom prst="rect">
            <a:avLst/>
          </a:prstGeom>
        </p:spPr>
        <p:txBody>
          <a:bodyPr/>
          <a:lstStyle>
            <a:lvl1pPr marL="617681" indent="-617681" algn="l" defTabSz="2436899" rtl="0" eaLnBrk="1" latinLnBrk="0" hangingPunct="1">
              <a:lnSpc>
                <a:spcPct val="110000"/>
              </a:lnSpc>
              <a:spcBef>
                <a:spcPts val="533"/>
              </a:spcBef>
              <a:spcAft>
                <a:spcPts val="533"/>
              </a:spcAft>
              <a:buFont typeface="Arial" pitchFamily="34" charset="0"/>
              <a:buChar char="•"/>
              <a:defRPr lang="en-US" sz="4300" b="1" kern="1200" baseline="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1pPr>
            <a:lvl2pPr marL="617681" indent="-617681" algn="l" defTabSz="2436899" rtl="0" eaLnBrk="1" latinLnBrk="0" hangingPunct="1">
              <a:lnSpc>
                <a:spcPct val="110000"/>
              </a:lnSpc>
              <a:spcBef>
                <a:spcPts val="533"/>
              </a:spcBef>
              <a:spcAft>
                <a:spcPts val="533"/>
              </a:spcAft>
              <a:buFont typeface="Arial" pitchFamily="34" charset="0"/>
              <a:buNone/>
              <a:defRPr lang="en-US" sz="4300" b="1" kern="1200" baseline="0" dirty="0" smtClean="0">
                <a:solidFill>
                  <a:schemeClr val="accent4"/>
                </a:solidFill>
                <a:latin typeface="+mn-lt"/>
                <a:ea typeface="+mn-ea"/>
                <a:cs typeface="+mn-cs"/>
              </a:defRPr>
            </a:lvl2pPr>
            <a:lvl3pPr marL="1231141" indent="-613459" algn="l" defTabSz="2436899" rtl="0" eaLnBrk="1" latinLnBrk="0" hangingPunct="1">
              <a:lnSpc>
                <a:spcPct val="110000"/>
              </a:lnSpc>
              <a:spcBef>
                <a:spcPts val="533"/>
              </a:spcBef>
              <a:spcAft>
                <a:spcPts val="533"/>
              </a:spcAft>
              <a:buFont typeface="Verdana" pitchFamily="34" charset="0"/>
              <a:buChar char="–"/>
              <a:defRPr lang="en-US" sz="38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819208" indent="-588070" algn="l" defTabSz="2436899" rtl="0" eaLnBrk="1" latinLnBrk="0" hangingPunct="1">
              <a:lnSpc>
                <a:spcPct val="110000"/>
              </a:lnSpc>
              <a:spcBef>
                <a:spcPts val="533"/>
              </a:spcBef>
              <a:spcAft>
                <a:spcPts val="533"/>
              </a:spcAft>
              <a:buFont typeface="Arial" pitchFamily="34" charset="0"/>
              <a:buChar char="•"/>
              <a:defRPr lang="en-US" sz="3100" b="0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436899" indent="-617681" algn="l" defTabSz="2436899" rtl="0" eaLnBrk="1" latinLnBrk="0" hangingPunct="1">
              <a:lnSpc>
                <a:spcPct val="110000"/>
              </a:lnSpc>
              <a:spcBef>
                <a:spcPts val="533"/>
              </a:spcBef>
              <a:spcAft>
                <a:spcPts val="533"/>
              </a:spcAft>
              <a:buFont typeface="Verdana" pitchFamily="34" charset="0"/>
              <a:buChar char="–"/>
              <a:defRPr lang="en-US" sz="3100" b="0" kern="1200" baseline="0" dirty="0" smtClean="0">
                <a:solidFill>
                  <a:srgbClr val="000000"/>
                </a:solidFill>
                <a:latin typeface="+mn-lt"/>
                <a:ea typeface="+mn-ea"/>
                <a:cs typeface="+mn-cs"/>
              </a:defRPr>
            </a:lvl5pPr>
            <a:lvl6pPr marL="3054582" indent="-617681">
              <a:spcBef>
                <a:spcPts val="533"/>
              </a:spcBef>
              <a:spcAft>
                <a:spcPts val="533"/>
              </a:spcAft>
              <a:defRPr sz="3100" baseline="0"/>
            </a:lvl6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Sixth level</a:t>
            </a:r>
          </a:p>
        </p:txBody>
      </p:sp>
      <p:sp>
        <p:nvSpPr>
          <p:cNvPr id="8" name="Content Placeholder 31"/>
          <p:cNvSpPr>
            <a:spLocks noGrp="1"/>
          </p:cNvSpPr>
          <p:nvPr>
            <p:ph sz="quarter" idx="10"/>
          </p:nvPr>
        </p:nvSpPr>
        <p:spPr>
          <a:xfrm>
            <a:off x="12240183" y="13312"/>
            <a:ext cx="9627011" cy="528320"/>
          </a:xfrm>
          <a:prstGeom prst="rect">
            <a:avLst/>
          </a:prstGeom>
        </p:spPr>
        <p:txBody>
          <a:bodyPr>
            <a:noAutofit/>
          </a:bodyPr>
          <a:lstStyle>
            <a:lvl1pPr algn="r" rtl="0" eaLnBrk="0" fontAlgn="base" hangingPunct="0">
              <a:spcBef>
                <a:spcPct val="50000"/>
              </a:spcBef>
              <a:spcAft>
                <a:spcPct val="0"/>
              </a:spcAft>
              <a:buNone/>
              <a:defRPr lang="en-US" sz="3100" b="0" kern="1200" baseline="0" dirty="0" smtClean="0">
                <a:solidFill>
                  <a:schemeClr val="bg1">
                    <a:lumMod val="95000"/>
                  </a:schemeClr>
                </a:solidFill>
                <a:latin typeface="+mn-lt"/>
                <a:ea typeface="+mn-ea"/>
                <a:cs typeface="+mn-cs"/>
              </a:defRPr>
            </a:lvl1pPr>
            <a:lvl2pPr>
              <a:defRPr sz="4800">
                <a:solidFill>
                  <a:schemeClr val="bg1"/>
                </a:solidFill>
              </a:defRPr>
            </a:lvl2pPr>
            <a:lvl3pPr>
              <a:defRPr sz="4800">
                <a:solidFill>
                  <a:schemeClr val="bg1"/>
                </a:solidFill>
              </a:defRPr>
            </a:lvl3pPr>
            <a:lvl4pPr>
              <a:defRPr sz="4800">
                <a:solidFill>
                  <a:schemeClr val="bg1"/>
                </a:solidFill>
              </a:defRPr>
            </a:lvl4pPr>
            <a:lvl5pPr>
              <a:defRPr sz="4800">
                <a:solidFill>
                  <a:schemeClr val="bg1"/>
                </a:solidFill>
              </a:defRPr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417331964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19359" y="463296"/>
            <a:ext cx="21948458" cy="1194816"/>
          </a:xfrm>
          <a:prstGeom prst="rect">
            <a:avLst/>
          </a:prstGeom>
        </p:spPr>
        <p:txBody>
          <a:bodyPr vert="horz" lIns="324918" tIns="162455" rIns="324918" bIns="162455" rtlCol="0" anchor="ctr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359" y="1791385"/>
            <a:ext cx="21948458" cy="10553038"/>
          </a:xfrm>
          <a:prstGeom prst="rect">
            <a:avLst/>
          </a:prstGeom>
        </p:spPr>
        <p:txBody>
          <a:bodyPr vert="horz" lIns="324918" tIns="162455" rIns="324918" bIns="162455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0" y="13139845"/>
            <a:ext cx="24387175" cy="494638"/>
          </a:xfrm>
          <a:prstGeom prst="rect">
            <a:avLst/>
          </a:prstGeom>
        </p:spPr>
        <p:txBody>
          <a:bodyPr vert="horz" lIns="324918" tIns="162455" rIns="324918" bIns="162455" rtlCol="0" anchor="ctr"/>
          <a:lstStyle>
            <a:lvl1pPr algn="ctr">
              <a:defRPr sz="2600" b="1" i="0">
                <a:solidFill>
                  <a:schemeClr val="tx1">
                    <a:tint val="75000"/>
                  </a:schemeClr>
                </a:solidFill>
                <a:latin typeface="Gill Sans Light"/>
                <a:cs typeface="Gill Sans Light"/>
              </a:defRPr>
            </a:lvl1pPr>
          </a:lstStyle>
          <a:p>
            <a:r>
              <a:rPr lang="en-US" dirty="0">
                <a:solidFill>
                  <a:prstClr val="black">
                    <a:tint val="75000"/>
                  </a:prstClr>
                </a:solidFill>
              </a:rPr>
              <a:t>Comcast Confidential &amp; Proprietary</a:t>
            </a:r>
          </a:p>
        </p:txBody>
      </p:sp>
      <p:cxnSp>
        <p:nvCxnSpPr>
          <p:cNvPr id="9" name="Straight Connector 8"/>
          <p:cNvCxnSpPr/>
          <p:nvPr/>
        </p:nvCxnSpPr>
        <p:spPr>
          <a:xfrm>
            <a:off x="1219359" y="1673106"/>
            <a:ext cx="21948458" cy="3176"/>
          </a:xfrm>
          <a:prstGeom prst="line">
            <a:avLst/>
          </a:prstGeom>
          <a:ln w="1270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219363" y="12603169"/>
            <a:ext cx="3991005" cy="96040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20997357" y="12779610"/>
            <a:ext cx="2170459" cy="6075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4028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3" r:id="rId10"/>
    <p:sldLayoutId id="2147483674" r:id="rId11"/>
  </p:sldLayoutIdLst>
  <p:hf hdr="0" dt="0"/>
  <p:txStyles>
    <p:titleStyle>
      <a:lvl1pPr algn="l" defTabSz="2436899" rtl="0" eaLnBrk="1" latinLnBrk="0" hangingPunct="1">
        <a:lnSpc>
          <a:spcPct val="80000"/>
        </a:lnSpc>
        <a:spcBef>
          <a:spcPct val="0"/>
        </a:spcBef>
        <a:buNone/>
        <a:defRPr lang="en-US" sz="5200" b="1" i="0" kern="1200" cap="none" dirty="0" smtClean="0">
          <a:solidFill>
            <a:schemeClr val="accent2"/>
          </a:solidFill>
          <a:latin typeface="Gill Sans Light"/>
          <a:ea typeface="+mj-ea"/>
          <a:cs typeface="Gill Sans Light"/>
        </a:defRPr>
      </a:lvl1pPr>
    </p:titleStyle>
    <p:bodyStyle>
      <a:lvl1pPr marL="913835" indent="-913835" algn="l" defTabSz="2436899" rtl="0" eaLnBrk="1" latinLnBrk="0" hangingPunct="1">
        <a:spcBef>
          <a:spcPct val="20000"/>
        </a:spcBef>
        <a:buFont typeface="Arial"/>
        <a:buChar char="•"/>
        <a:defRPr lang="en-US" sz="4800" b="0" i="0" kern="1200" smtClean="0">
          <a:solidFill>
            <a:schemeClr val="tx1">
              <a:lumMod val="75000"/>
              <a:lumOff val="25000"/>
            </a:schemeClr>
          </a:solidFill>
          <a:latin typeface="Gill Sans Light"/>
          <a:ea typeface="+mn-ea"/>
          <a:cs typeface="Gill Sans Light"/>
        </a:defRPr>
      </a:lvl1pPr>
      <a:lvl2pPr marL="1979978" indent="-761531" algn="l" defTabSz="2436899" rtl="0" eaLnBrk="1" latinLnBrk="0" hangingPunct="1">
        <a:spcBef>
          <a:spcPct val="20000"/>
        </a:spcBef>
        <a:buFont typeface="Arial" pitchFamily="34" charset="0"/>
        <a:buChar char="–"/>
        <a:defRPr lang="en-US" sz="4300" b="0" i="0" kern="1200" smtClean="0">
          <a:solidFill>
            <a:schemeClr val="tx1">
              <a:lumMod val="75000"/>
              <a:lumOff val="25000"/>
            </a:schemeClr>
          </a:solidFill>
          <a:latin typeface="Gill Sans Light"/>
          <a:ea typeface="+mn-ea"/>
          <a:cs typeface="Gill Sans Light"/>
        </a:defRPr>
      </a:lvl2pPr>
      <a:lvl3pPr marL="3046115" indent="-609226" algn="l" defTabSz="2436899" rtl="0" eaLnBrk="1" latinLnBrk="0" hangingPunct="1">
        <a:spcBef>
          <a:spcPct val="20000"/>
        </a:spcBef>
        <a:buFont typeface="Arial" pitchFamily="34" charset="0"/>
        <a:buChar char="•"/>
        <a:defRPr lang="en-US" sz="3800" b="0" i="0" kern="1200" smtClean="0">
          <a:solidFill>
            <a:schemeClr val="tx1">
              <a:lumMod val="75000"/>
              <a:lumOff val="25000"/>
            </a:schemeClr>
          </a:solidFill>
          <a:latin typeface="Gill Sans Light"/>
          <a:ea typeface="+mn-ea"/>
          <a:cs typeface="Gill Sans Light"/>
        </a:defRPr>
      </a:lvl3pPr>
      <a:lvl4pPr marL="4264569" indent="-609226" algn="l" defTabSz="2436899" rtl="0" eaLnBrk="1" latinLnBrk="0" hangingPunct="1">
        <a:spcBef>
          <a:spcPct val="20000"/>
        </a:spcBef>
        <a:buFont typeface="Arial" pitchFamily="34" charset="0"/>
        <a:buChar char="–"/>
        <a:defRPr lang="en-US" sz="3800" b="0" i="0" kern="1200" smtClean="0">
          <a:solidFill>
            <a:schemeClr val="tx1">
              <a:lumMod val="75000"/>
              <a:lumOff val="25000"/>
            </a:schemeClr>
          </a:solidFill>
          <a:latin typeface="Gill Sans Light"/>
          <a:ea typeface="+mn-ea"/>
          <a:cs typeface="Gill Sans Light"/>
        </a:defRPr>
      </a:lvl4pPr>
      <a:lvl5pPr marL="5483011" indent="-609226" algn="l" defTabSz="2436899" rtl="0" eaLnBrk="1" latinLnBrk="0" hangingPunct="1">
        <a:spcBef>
          <a:spcPct val="20000"/>
        </a:spcBef>
        <a:buFont typeface="Arial" pitchFamily="34" charset="0"/>
        <a:buChar char="»"/>
        <a:defRPr lang="en-US" sz="3800" b="0" i="0" kern="1200" dirty="0" smtClean="0">
          <a:solidFill>
            <a:schemeClr val="tx1">
              <a:lumMod val="75000"/>
              <a:lumOff val="25000"/>
            </a:schemeClr>
          </a:solidFill>
          <a:latin typeface="Gill Sans Light"/>
          <a:ea typeface="+mn-ea"/>
          <a:cs typeface="Gill Sans Light"/>
        </a:defRPr>
      </a:lvl5pPr>
      <a:lvl6pPr marL="6701458" indent="-609226" algn="l" defTabSz="2436899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6pPr>
      <a:lvl7pPr marL="7919910" indent="-609226" algn="l" defTabSz="2436899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7pPr>
      <a:lvl8pPr marL="9138355" indent="-609226" algn="l" defTabSz="2436899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8pPr>
      <a:lvl9pPr marL="10356802" indent="-609226" algn="l" defTabSz="2436899" rtl="0" eaLnBrk="1" latinLnBrk="0" hangingPunct="1">
        <a:spcBef>
          <a:spcPct val="20000"/>
        </a:spcBef>
        <a:buFont typeface="Arial" pitchFamily="34" charset="0"/>
        <a:buChar char="•"/>
        <a:defRPr sz="5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436899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1pPr>
      <a:lvl2pPr marL="1218452" algn="l" defTabSz="2436899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2pPr>
      <a:lvl3pPr marL="2436899" algn="l" defTabSz="2436899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3pPr>
      <a:lvl4pPr marL="3655348" algn="l" defTabSz="2436899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4pPr>
      <a:lvl5pPr marL="4873788" algn="l" defTabSz="2436899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5pPr>
      <a:lvl6pPr marL="6092235" algn="l" defTabSz="2436899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6pPr>
      <a:lvl7pPr marL="7310679" algn="l" defTabSz="2436899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7pPr>
      <a:lvl8pPr marL="8529134" algn="l" defTabSz="2436899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8pPr>
      <a:lvl9pPr marL="9747583" algn="l" defTabSz="2436899" rtl="0" eaLnBrk="1" latinLnBrk="0" hangingPunct="1">
        <a:defRPr sz="4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AAMP Adaptive Bitrate Algorithms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1943" y="6055912"/>
            <a:ext cx="13777499" cy="5435600"/>
          </a:xfrm>
        </p:spPr>
        <p:txBody>
          <a:bodyPr/>
          <a:lstStyle/>
          <a:p>
            <a:r>
              <a:rPr lang="en-US" dirty="0"/>
              <a:t>Overview of AAMP ABR Behavior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62295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Comcast Confidential &amp; Proprietary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/>
              <a:t>ABR Design - Throughput</a:t>
            </a:r>
          </a:p>
        </p:txBody>
      </p:sp>
      <p:sp>
        <p:nvSpPr>
          <p:cNvPr id="13" name="Can 12"/>
          <p:cNvSpPr/>
          <p:nvPr/>
        </p:nvSpPr>
        <p:spPr>
          <a:xfrm rot="5400000">
            <a:off x="4206799" y="1747957"/>
            <a:ext cx="395870" cy="5319132"/>
          </a:xfrm>
          <a:prstGeom prst="ca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Video/Audio/Iframe Segments</a:t>
            </a:r>
          </a:p>
        </p:txBody>
      </p:sp>
      <p:sp>
        <p:nvSpPr>
          <p:cNvPr id="15" name="Rounded Rectangle 14"/>
          <p:cNvSpPr/>
          <p:nvPr/>
        </p:nvSpPr>
        <p:spPr>
          <a:xfrm>
            <a:off x="7549377" y="3746810"/>
            <a:ext cx="2910467" cy="1840235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Segment Downloader</a:t>
            </a:r>
          </a:p>
        </p:txBody>
      </p:sp>
      <p:cxnSp>
        <p:nvCxnSpPr>
          <p:cNvPr id="22" name="Straight Arrow Connector 21"/>
          <p:cNvCxnSpPr>
            <a:stCxn id="13" idx="1"/>
          </p:cNvCxnSpPr>
          <p:nvPr/>
        </p:nvCxnSpPr>
        <p:spPr>
          <a:xfrm>
            <a:off x="7064300" y="4407523"/>
            <a:ext cx="485077" cy="836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Elbow Connector 27"/>
          <p:cNvCxnSpPr/>
          <p:nvPr/>
        </p:nvCxnSpPr>
        <p:spPr>
          <a:xfrm rot="10800000">
            <a:off x="1745168" y="4396376"/>
            <a:ext cx="8714676" cy="197935"/>
          </a:xfrm>
          <a:prstGeom prst="bentConnector5">
            <a:avLst>
              <a:gd name="adj1" fmla="val -10285"/>
              <a:gd name="adj2" fmla="val 1029573"/>
              <a:gd name="adj3" fmla="val 108765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218771" y="2109769"/>
            <a:ext cx="362432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Retry download on timeout</a:t>
            </a:r>
          </a:p>
        </p:txBody>
      </p:sp>
      <p:sp>
        <p:nvSpPr>
          <p:cNvPr id="34" name="Flowchart: Decision 33"/>
          <p:cNvSpPr/>
          <p:nvPr/>
        </p:nvSpPr>
        <p:spPr>
          <a:xfrm>
            <a:off x="13587761" y="3600451"/>
            <a:ext cx="4945565" cy="3049857"/>
          </a:xfrm>
          <a:prstGeom prst="flowChartDecision">
            <a:avLst/>
          </a:prstGeom>
          <a:solidFill>
            <a:schemeClr val="accent5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chemeClr val="tx1"/>
                </a:solidFill>
              </a:rPr>
              <a:t>Video Segment Size (bytes) &gt; </a:t>
            </a:r>
            <a:r>
              <a:rPr lang="en-US" sz="2800" dirty="0" err="1">
                <a:solidFill>
                  <a:schemeClr val="tx1"/>
                </a:solidFill>
              </a:rPr>
              <a:t>aamp</a:t>
            </a:r>
            <a:r>
              <a:rPr lang="en-US" sz="2800" dirty="0">
                <a:solidFill>
                  <a:schemeClr val="tx1"/>
                </a:solidFill>
              </a:rPr>
              <a:t>-</a:t>
            </a:r>
            <a:r>
              <a:rPr lang="en-US" sz="2800" dirty="0" err="1">
                <a:solidFill>
                  <a:schemeClr val="tx1"/>
                </a:solidFill>
              </a:rPr>
              <a:t>abr</a:t>
            </a:r>
            <a:r>
              <a:rPr lang="en-US" sz="2800" dirty="0">
                <a:solidFill>
                  <a:schemeClr val="tx1"/>
                </a:solidFill>
              </a:rPr>
              <a:t>-threshold-size</a:t>
            </a:r>
          </a:p>
        </p:txBody>
      </p:sp>
      <p:cxnSp>
        <p:nvCxnSpPr>
          <p:cNvPr id="36" name="Straight Arrow Connector 35"/>
          <p:cNvCxnSpPr>
            <a:cxnSpLocks/>
            <a:endCxn id="34" idx="1"/>
          </p:cNvCxnSpPr>
          <p:nvPr/>
        </p:nvCxnSpPr>
        <p:spPr>
          <a:xfrm>
            <a:off x="10459844" y="5125380"/>
            <a:ext cx="312791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10803270" y="5125380"/>
            <a:ext cx="28078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Successful Download</a:t>
            </a:r>
          </a:p>
        </p:txBody>
      </p:sp>
      <p:sp>
        <p:nvSpPr>
          <p:cNvPr id="41" name="Rounded Rectangle 40"/>
          <p:cNvSpPr/>
          <p:nvPr/>
        </p:nvSpPr>
        <p:spPr>
          <a:xfrm>
            <a:off x="14320140" y="7904227"/>
            <a:ext cx="3510917" cy="54641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Downloaded bytes / time</a:t>
            </a:r>
          </a:p>
        </p:txBody>
      </p:sp>
      <p:cxnSp>
        <p:nvCxnSpPr>
          <p:cNvPr id="46" name="Straight Arrow Connector 45"/>
          <p:cNvCxnSpPr>
            <a:cxnSpLocks/>
            <a:stCxn id="34" idx="2"/>
            <a:endCxn id="41" idx="0"/>
          </p:cNvCxnSpPr>
          <p:nvPr/>
        </p:nvCxnSpPr>
        <p:spPr>
          <a:xfrm>
            <a:off x="16060544" y="6650308"/>
            <a:ext cx="15055" cy="125391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Rounded Rectangle 47"/>
          <p:cNvSpPr/>
          <p:nvPr/>
        </p:nvSpPr>
        <p:spPr>
          <a:xfrm>
            <a:off x="14320140" y="8450637"/>
            <a:ext cx="3510917" cy="54641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Downloaded bytes / time</a:t>
            </a:r>
          </a:p>
        </p:txBody>
      </p:sp>
      <p:sp>
        <p:nvSpPr>
          <p:cNvPr id="49" name="Rounded Rectangle 48"/>
          <p:cNvSpPr/>
          <p:nvPr/>
        </p:nvSpPr>
        <p:spPr>
          <a:xfrm>
            <a:off x="14320140" y="9008199"/>
            <a:ext cx="3510917" cy="546410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Downloaded bytes / time</a:t>
            </a:r>
          </a:p>
        </p:txBody>
      </p:sp>
      <p:sp>
        <p:nvSpPr>
          <p:cNvPr id="50" name="TextBox 49"/>
          <p:cNvSpPr txBox="1"/>
          <p:nvPr/>
        </p:nvSpPr>
        <p:spPr>
          <a:xfrm>
            <a:off x="16164635" y="7007525"/>
            <a:ext cx="574150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Update Persisted Recent Download Statistics</a:t>
            </a:r>
          </a:p>
        </p:txBody>
      </p:sp>
      <p:sp>
        <p:nvSpPr>
          <p:cNvPr id="51" name="Right Brace 50"/>
          <p:cNvSpPr/>
          <p:nvPr/>
        </p:nvSpPr>
        <p:spPr>
          <a:xfrm>
            <a:off x="18321711" y="7904227"/>
            <a:ext cx="713678" cy="1650382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TextBox 51"/>
          <p:cNvSpPr txBox="1"/>
          <p:nvPr/>
        </p:nvSpPr>
        <p:spPr>
          <a:xfrm>
            <a:off x="19191067" y="8505375"/>
            <a:ext cx="29666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Bitrate Data Store of size = </a:t>
            </a:r>
            <a:r>
              <a:rPr lang="en-US" sz="2400" dirty="0" err="1"/>
              <a:t>abrCacheLength</a:t>
            </a:r>
            <a:r>
              <a:rPr lang="en-US" sz="2400" dirty="0"/>
              <a:t> (history cache size)</a:t>
            </a:r>
          </a:p>
        </p:txBody>
      </p:sp>
      <p:sp>
        <p:nvSpPr>
          <p:cNvPr id="53" name="Rounded Rectangle 52"/>
          <p:cNvSpPr/>
          <p:nvPr/>
        </p:nvSpPr>
        <p:spPr>
          <a:xfrm>
            <a:off x="18533327" y="2007220"/>
            <a:ext cx="5731727" cy="2776653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u="sng" dirty="0">
                <a:solidFill>
                  <a:schemeClr val="tx1"/>
                </a:solidFill>
              </a:rPr>
              <a:t>Default Settings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</a:p>
          <a:p>
            <a:r>
              <a:rPr lang="en-US" sz="2400" dirty="0" err="1">
                <a:solidFill>
                  <a:schemeClr val="tx1"/>
                </a:solidFill>
              </a:rPr>
              <a:t>abr</a:t>
            </a:r>
            <a:r>
              <a:rPr lang="en-US" sz="2400" dirty="0">
                <a:solidFill>
                  <a:schemeClr val="tx1"/>
                </a:solidFill>
              </a:rPr>
              <a:t>-cache-length = 3</a:t>
            </a:r>
          </a:p>
          <a:p>
            <a:r>
              <a:rPr lang="en-US" sz="2400" dirty="0" err="1">
                <a:solidFill>
                  <a:schemeClr val="tx1"/>
                </a:solidFill>
              </a:rPr>
              <a:t>abr</a:t>
            </a:r>
            <a:r>
              <a:rPr lang="en-US" sz="2400" dirty="0">
                <a:solidFill>
                  <a:schemeClr val="tx1"/>
                </a:solidFill>
              </a:rPr>
              <a:t>-cache-life = 5 sec </a:t>
            </a:r>
          </a:p>
          <a:p>
            <a:r>
              <a:rPr lang="en-US" sz="2400" dirty="0" err="1">
                <a:solidFill>
                  <a:schemeClr val="tx1"/>
                </a:solidFill>
              </a:rPr>
              <a:t>abr</a:t>
            </a:r>
            <a:r>
              <a:rPr lang="en-US" sz="2400" dirty="0">
                <a:solidFill>
                  <a:schemeClr val="tx1"/>
                </a:solidFill>
              </a:rPr>
              <a:t>-cache-outlier = 5 Mbps</a:t>
            </a:r>
          </a:p>
          <a:p>
            <a:r>
              <a:rPr lang="en-US" sz="2400" dirty="0" err="1">
                <a:solidFill>
                  <a:schemeClr val="tx1"/>
                </a:solidFill>
              </a:rPr>
              <a:t>aamp</a:t>
            </a:r>
            <a:r>
              <a:rPr lang="en-US" sz="2400" dirty="0">
                <a:solidFill>
                  <a:schemeClr val="tx1"/>
                </a:solidFill>
              </a:rPr>
              <a:t>-</a:t>
            </a:r>
            <a:r>
              <a:rPr lang="en-US" sz="2400" dirty="0" err="1">
                <a:solidFill>
                  <a:schemeClr val="tx1"/>
                </a:solidFill>
              </a:rPr>
              <a:t>abr</a:t>
            </a:r>
            <a:r>
              <a:rPr lang="en-US" sz="2400" dirty="0">
                <a:solidFill>
                  <a:schemeClr val="tx1"/>
                </a:solidFill>
              </a:rPr>
              <a:t>-threshold-size= 6000</a:t>
            </a:r>
          </a:p>
        </p:txBody>
      </p:sp>
      <p:sp>
        <p:nvSpPr>
          <p:cNvPr id="54" name="Rounded Rectangle 53"/>
          <p:cNvSpPr/>
          <p:nvPr/>
        </p:nvSpPr>
        <p:spPr>
          <a:xfrm>
            <a:off x="6639048" y="7832938"/>
            <a:ext cx="4064622" cy="1721671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</a:rPr>
              <a:t>GetNetworkThroughput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57" name="Straight Arrow Connector 56"/>
          <p:cNvCxnSpPr>
            <a:stCxn id="54" idx="3"/>
            <a:endCxn id="48" idx="1"/>
          </p:cNvCxnSpPr>
          <p:nvPr/>
        </p:nvCxnSpPr>
        <p:spPr>
          <a:xfrm>
            <a:off x="10703670" y="8693774"/>
            <a:ext cx="3616470" cy="300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9" name="TextBox 58"/>
          <p:cNvSpPr txBox="1"/>
          <p:nvPr/>
        </p:nvSpPr>
        <p:spPr>
          <a:xfrm>
            <a:off x="10893882" y="8818285"/>
            <a:ext cx="27963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Read download info &lt; </a:t>
            </a:r>
            <a:r>
              <a:rPr lang="en-US" sz="2400" dirty="0" err="1"/>
              <a:t>abr</a:t>
            </a:r>
            <a:r>
              <a:rPr lang="en-US" sz="2400" dirty="0"/>
              <a:t>-cache-life</a:t>
            </a:r>
          </a:p>
        </p:txBody>
      </p:sp>
      <p:sp>
        <p:nvSpPr>
          <p:cNvPr id="60" name="Rounded Rectangle 59"/>
          <p:cNvSpPr/>
          <p:nvPr/>
        </p:nvSpPr>
        <p:spPr>
          <a:xfrm>
            <a:off x="6503999" y="10297724"/>
            <a:ext cx="4335145" cy="1422419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Network throughput estimation; smoothing heuristic: Ignore outliers bps ( &gt; </a:t>
            </a:r>
            <a:r>
              <a:rPr lang="en-US" sz="2000" dirty="0" err="1">
                <a:solidFill>
                  <a:schemeClr val="tx1"/>
                </a:solidFill>
              </a:rPr>
              <a:t>abr</a:t>
            </a:r>
            <a:r>
              <a:rPr lang="en-US" sz="2000" dirty="0">
                <a:solidFill>
                  <a:schemeClr val="tx1"/>
                </a:solidFill>
              </a:rPr>
              <a:t>-cache-outlier)</a:t>
            </a:r>
          </a:p>
        </p:txBody>
      </p:sp>
      <p:cxnSp>
        <p:nvCxnSpPr>
          <p:cNvPr id="62" name="Straight Arrow Connector 61"/>
          <p:cNvCxnSpPr>
            <a:stCxn id="54" idx="2"/>
            <a:endCxn id="60" idx="0"/>
          </p:cNvCxnSpPr>
          <p:nvPr/>
        </p:nvCxnSpPr>
        <p:spPr>
          <a:xfrm>
            <a:off x="8671359" y="9554609"/>
            <a:ext cx="213" cy="74311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51221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Comcast Confidential &amp; Proprietary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ABR Design - Throughput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895707" y="2107581"/>
            <a:ext cx="4081343" cy="1334761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200" dirty="0">
                <a:solidFill>
                  <a:schemeClr val="tx1"/>
                </a:solidFill>
              </a:rPr>
              <a:t>ABR check - after each segment download</a:t>
            </a:r>
          </a:p>
        </p:txBody>
      </p:sp>
      <p:sp>
        <p:nvSpPr>
          <p:cNvPr id="12" name="Rounded Rectangle 11"/>
          <p:cNvSpPr/>
          <p:nvPr/>
        </p:nvSpPr>
        <p:spPr>
          <a:xfrm>
            <a:off x="8200217" y="1821032"/>
            <a:ext cx="4064622" cy="1721671"/>
          </a:xfrm>
          <a:prstGeom prst="roundRect">
            <a:avLst/>
          </a:prstGeom>
          <a:solidFill>
            <a:schemeClr val="accent3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 err="1">
                <a:solidFill>
                  <a:schemeClr val="tx1"/>
                </a:solidFill>
              </a:rPr>
              <a:t>GetNetworkThroughput</a:t>
            </a:r>
            <a:endParaRPr lang="en-US" sz="2800" dirty="0">
              <a:solidFill>
                <a:schemeClr val="tx1"/>
              </a:solidFill>
            </a:endParaRPr>
          </a:p>
        </p:txBody>
      </p:sp>
      <p:cxnSp>
        <p:nvCxnSpPr>
          <p:cNvPr id="5" name="Straight Arrow Connector 4"/>
          <p:cNvCxnSpPr>
            <a:stCxn id="11" idx="3"/>
          </p:cNvCxnSpPr>
          <p:nvPr/>
        </p:nvCxnSpPr>
        <p:spPr>
          <a:xfrm flipV="1">
            <a:off x="5977050" y="2774961"/>
            <a:ext cx="2156259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6139667" y="2774961"/>
            <a:ext cx="1254959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Read</a:t>
            </a:r>
          </a:p>
          <a:p>
            <a:r>
              <a:rPr lang="en-US" sz="1800" dirty="0"/>
              <a:t>throughput</a:t>
            </a:r>
          </a:p>
        </p:txBody>
      </p:sp>
      <p:sp>
        <p:nvSpPr>
          <p:cNvPr id="6" name="Flowchart: Decision 5"/>
          <p:cNvSpPr/>
          <p:nvPr/>
        </p:nvSpPr>
        <p:spPr>
          <a:xfrm>
            <a:off x="1784197" y="3987059"/>
            <a:ext cx="4297872" cy="20346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Total </a:t>
            </a:r>
            <a:r>
              <a:rPr lang="en-US" sz="2400" dirty="0" err="1">
                <a:solidFill>
                  <a:schemeClr val="tx1"/>
                </a:solidFill>
              </a:rPr>
              <a:t>Dnld</a:t>
            </a:r>
            <a:r>
              <a:rPr lang="en-US" sz="2400" dirty="0">
                <a:solidFill>
                  <a:schemeClr val="tx1"/>
                </a:solidFill>
              </a:rPr>
              <a:t> duration &gt; </a:t>
            </a:r>
            <a:r>
              <a:rPr lang="en-US" sz="2400" dirty="0" err="1">
                <a:solidFill>
                  <a:schemeClr val="tx1"/>
                </a:solidFill>
              </a:rPr>
              <a:t>abr</a:t>
            </a:r>
            <a:r>
              <a:rPr lang="en-US" sz="2400" dirty="0">
                <a:solidFill>
                  <a:schemeClr val="tx1"/>
                </a:solidFill>
              </a:rPr>
              <a:t>-skip-duration* </a:t>
            </a:r>
          </a:p>
        </p:txBody>
      </p:sp>
      <p:sp>
        <p:nvSpPr>
          <p:cNvPr id="14" name="Rounded Rectangle 13"/>
          <p:cNvSpPr/>
          <p:nvPr/>
        </p:nvSpPr>
        <p:spPr>
          <a:xfrm>
            <a:off x="18533328" y="2007220"/>
            <a:ext cx="5051502" cy="2091351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u="sng" dirty="0">
                <a:solidFill>
                  <a:schemeClr val="tx1"/>
                </a:solidFill>
              </a:rPr>
              <a:t>Default Settings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</a:p>
          <a:p>
            <a:r>
              <a:rPr lang="en-US" sz="2400" dirty="0" err="1">
                <a:solidFill>
                  <a:schemeClr val="tx1"/>
                </a:solidFill>
              </a:rPr>
              <a:t>abr</a:t>
            </a:r>
            <a:r>
              <a:rPr lang="en-US" sz="2400" dirty="0">
                <a:solidFill>
                  <a:schemeClr val="tx1"/>
                </a:solidFill>
              </a:rPr>
              <a:t>-skip-duration = 6 (2sec * 3 </a:t>
            </a:r>
            <a:r>
              <a:rPr lang="en-US" sz="2400" dirty="0" err="1">
                <a:solidFill>
                  <a:schemeClr val="tx1"/>
                </a:solidFill>
              </a:rPr>
              <a:t>segs</a:t>
            </a:r>
            <a:r>
              <a:rPr lang="en-US" sz="2400" dirty="0">
                <a:solidFill>
                  <a:schemeClr val="tx1"/>
                </a:solidFill>
              </a:rPr>
              <a:t>)</a:t>
            </a:r>
          </a:p>
          <a:p>
            <a:r>
              <a:rPr lang="en-US" sz="2400" dirty="0" err="1">
                <a:solidFill>
                  <a:schemeClr val="tx1"/>
                </a:solidFill>
              </a:rPr>
              <a:t>abr</a:t>
            </a:r>
            <a:r>
              <a:rPr lang="en-US" sz="2400" dirty="0">
                <a:solidFill>
                  <a:schemeClr val="tx1"/>
                </a:solidFill>
              </a:rPr>
              <a:t>-</a:t>
            </a:r>
            <a:r>
              <a:rPr lang="en-US" sz="2400" dirty="0" err="1">
                <a:solidFill>
                  <a:schemeClr val="tx1"/>
                </a:solidFill>
              </a:rPr>
              <a:t>nw</a:t>
            </a:r>
            <a:r>
              <a:rPr lang="en-US" sz="2400" dirty="0">
                <a:solidFill>
                  <a:schemeClr val="tx1"/>
                </a:solidFill>
              </a:rPr>
              <a:t>-consistency = 2</a:t>
            </a:r>
          </a:p>
        </p:txBody>
      </p:sp>
      <p:sp>
        <p:nvSpPr>
          <p:cNvPr id="15" name="Flowchart: Decision 14"/>
          <p:cNvSpPr/>
          <p:nvPr/>
        </p:nvSpPr>
        <p:spPr>
          <a:xfrm>
            <a:off x="7828158" y="4098571"/>
            <a:ext cx="3233852" cy="1811575"/>
          </a:xfrm>
          <a:prstGeom prst="flowChartDecision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 err="1">
                <a:solidFill>
                  <a:schemeClr val="tx1"/>
                </a:solidFill>
              </a:rPr>
              <a:t>Nw</a:t>
            </a:r>
            <a:r>
              <a:rPr lang="en-US" sz="2400" dirty="0">
                <a:solidFill>
                  <a:schemeClr val="tx1"/>
                </a:solidFill>
              </a:rPr>
              <a:t> throughput &lt; Profile BW</a:t>
            </a:r>
          </a:p>
        </p:txBody>
      </p:sp>
      <p:cxnSp>
        <p:nvCxnSpPr>
          <p:cNvPr id="18" name="Straight Arrow Connector 17"/>
          <p:cNvCxnSpPr>
            <a:stCxn id="6" idx="3"/>
            <a:endCxn id="15" idx="1"/>
          </p:cNvCxnSpPr>
          <p:nvPr/>
        </p:nvCxnSpPr>
        <p:spPr>
          <a:xfrm>
            <a:off x="6082069" y="5004359"/>
            <a:ext cx="1746089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6082069" y="5120287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No</a:t>
            </a:r>
          </a:p>
        </p:txBody>
      </p:sp>
      <p:sp>
        <p:nvSpPr>
          <p:cNvPr id="20" name="Rounded Rectangle 19"/>
          <p:cNvSpPr/>
          <p:nvPr/>
        </p:nvSpPr>
        <p:spPr>
          <a:xfrm>
            <a:off x="4726475" y="6622155"/>
            <a:ext cx="3670394" cy="98257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New Profile Selection based on NW BW</a:t>
            </a:r>
          </a:p>
        </p:txBody>
      </p:sp>
      <p:sp>
        <p:nvSpPr>
          <p:cNvPr id="21" name="Rectangle 20"/>
          <p:cNvSpPr/>
          <p:nvPr/>
        </p:nvSpPr>
        <p:spPr>
          <a:xfrm>
            <a:off x="807846" y="11136727"/>
            <a:ext cx="1425745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000" dirty="0"/>
              <a:t>Note: </a:t>
            </a:r>
          </a:p>
          <a:p>
            <a:r>
              <a:rPr lang="en-US" sz="2000" dirty="0"/>
              <a:t>*</a:t>
            </a:r>
            <a:r>
              <a:rPr lang="en-US" sz="2000" dirty="0" err="1"/>
              <a:t>abr</a:t>
            </a:r>
            <a:r>
              <a:rPr lang="en-US" sz="2000" dirty="0"/>
              <a:t>-skip-duration interval prevents profile switching immediately after 1</a:t>
            </a:r>
            <a:r>
              <a:rPr lang="en-US" sz="2000" baseline="30000" dirty="0"/>
              <a:t>st</a:t>
            </a:r>
            <a:r>
              <a:rPr lang="en-US" sz="2000" dirty="0"/>
              <a:t> segment download during tune. </a:t>
            </a:r>
          </a:p>
          <a:p>
            <a:r>
              <a:rPr lang="en-US" sz="2000" dirty="0"/>
              <a:t>* consistency count set to 1 during first profile switch after tune to reduce additional segment download time for profile change . </a:t>
            </a:r>
          </a:p>
        </p:txBody>
      </p:sp>
      <p:cxnSp>
        <p:nvCxnSpPr>
          <p:cNvPr id="23" name="Elbow Connector 22"/>
          <p:cNvCxnSpPr>
            <a:stCxn id="6" idx="2"/>
            <a:endCxn id="20" idx="1"/>
          </p:cNvCxnSpPr>
          <p:nvPr/>
        </p:nvCxnSpPr>
        <p:spPr>
          <a:xfrm rot="16200000" flipH="1">
            <a:off x="3783913" y="6170879"/>
            <a:ext cx="1091782" cy="793342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Elbow Connector 24"/>
          <p:cNvCxnSpPr>
            <a:stCxn id="15" idx="2"/>
            <a:endCxn id="20" idx="3"/>
          </p:cNvCxnSpPr>
          <p:nvPr/>
        </p:nvCxnSpPr>
        <p:spPr>
          <a:xfrm rot="5400000">
            <a:off x="8319330" y="5987686"/>
            <a:ext cx="1203295" cy="104821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598536" y="5957795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Yes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3294164" y="6085368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Yes</a:t>
            </a:r>
          </a:p>
        </p:txBody>
      </p:sp>
      <p:sp>
        <p:nvSpPr>
          <p:cNvPr id="30" name="Flowchart: Decision 29"/>
          <p:cNvSpPr/>
          <p:nvPr/>
        </p:nvSpPr>
        <p:spPr>
          <a:xfrm>
            <a:off x="4283401" y="7988560"/>
            <a:ext cx="4575390" cy="2348028"/>
          </a:xfrm>
          <a:prstGeom prst="flowChartDecision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Is new profile consistent (</a:t>
            </a:r>
            <a:r>
              <a:rPr lang="en-US" sz="2000" dirty="0" err="1">
                <a:solidFill>
                  <a:schemeClr val="tx1"/>
                </a:solidFill>
              </a:rPr>
              <a:t>abrNwConsistency</a:t>
            </a:r>
            <a:r>
              <a:rPr lang="en-US" sz="2000" dirty="0">
                <a:solidFill>
                  <a:schemeClr val="tx1"/>
                </a:solidFill>
              </a:rPr>
              <a:t> – thrashing avoidance when on edge)</a:t>
            </a:r>
          </a:p>
        </p:txBody>
      </p:sp>
      <p:cxnSp>
        <p:nvCxnSpPr>
          <p:cNvPr id="34" name="Straight Arrow Connector 33"/>
          <p:cNvCxnSpPr>
            <a:stCxn id="11" idx="2"/>
            <a:endCxn id="6" idx="0"/>
          </p:cNvCxnSpPr>
          <p:nvPr/>
        </p:nvCxnSpPr>
        <p:spPr>
          <a:xfrm flipH="1">
            <a:off x="3933133" y="3442342"/>
            <a:ext cx="3246" cy="5447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>
            <a:stCxn id="20" idx="2"/>
            <a:endCxn id="30" idx="0"/>
          </p:cNvCxnSpPr>
          <p:nvPr/>
        </p:nvCxnSpPr>
        <p:spPr>
          <a:xfrm>
            <a:off x="6561672" y="7604727"/>
            <a:ext cx="9424" cy="3838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Rounded Rectangle 36"/>
          <p:cNvSpPr/>
          <p:nvPr/>
        </p:nvSpPr>
        <p:spPr>
          <a:xfrm>
            <a:off x="9987205" y="8671288"/>
            <a:ext cx="3670394" cy="9825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Apply New Profile </a:t>
            </a:r>
          </a:p>
        </p:txBody>
      </p:sp>
      <p:cxnSp>
        <p:nvCxnSpPr>
          <p:cNvPr id="39" name="Straight Arrow Connector 38"/>
          <p:cNvCxnSpPr>
            <a:stCxn id="30" idx="3"/>
            <a:endCxn id="37" idx="1"/>
          </p:cNvCxnSpPr>
          <p:nvPr/>
        </p:nvCxnSpPr>
        <p:spPr>
          <a:xfrm>
            <a:off x="8858791" y="9162574"/>
            <a:ext cx="1128414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1729773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Comcast Confidential &amp; Proprietary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 ABR ( Throughput + Buffer)</a:t>
            </a:r>
          </a:p>
        </p:txBody>
      </p:sp>
      <p:sp>
        <p:nvSpPr>
          <p:cNvPr id="8" name="Rounded Rectangle 7"/>
          <p:cNvSpPr/>
          <p:nvPr/>
        </p:nvSpPr>
        <p:spPr>
          <a:xfrm>
            <a:off x="3655958" y="1983248"/>
            <a:ext cx="3670394" cy="982572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Profile Selection based on NW BW</a:t>
            </a:r>
          </a:p>
        </p:txBody>
      </p:sp>
      <p:sp>
        <p:nvSpPr>
          <p:cNvPr id="2" name="Flowchart: Decision 1"/>
          <p:cNvSpPr/>
          <p:nvPr/>
        </p:nvSpPr>
        <p:spPr>
          <a:xfrm>
            <a:off x="3734838" y="3401123"/>
            <a:ext cx="3512634" cy="178419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Profile Changed ?</a:t>
            </a:r>
          </a:p>
        </p:txBody>
      </p:sp>
      <p:sp>
        <p:nvSpPr>
          <p:cNvPr id="9" name="Rounded Rectangle 8"/>
          <p:cNvSpPr/>
          <p:nvPr/>
        </p:nvSpPr>
        <p:spPr>
          <a:xfrm>
            <a:off x="6755998" y="7111024"/>
            <a:ext cx="3781904" cy="139735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Check for enough buffer before </a:t>
            </a:r>
            <a:r>
              <a:rPr lang="en-US" sz="2000" dirty="0" err="1">
                <a:solidFill>
                  <a:schemeClr val="tx1"/>
                </a:solidFill>
              </a:rPr>
              <a:t>rampup</a:t>
            </a:r>
            <a:r>
              <a:rPr lang="en-US" sz="2000" dirty="0">
                <a:solidFill>
                  <a:schemeClr val="tx1"/>
                </a:solidFill>
              </a:rPr>
              <a:t> (max-buffer-</a:t>
            </a:r>
            <a:r>
              <a:rPr lang="en-US" sz="2000" dirty="0" err="1">
                <a:solidFill>
                  <a:schemeClr val="tx1"/>
                </a:solidFill>
              </a:rPr>
              <a:t>rampup</a:t>
            </a:r>
            <a:r>
              <a:rPr lang="en-US" sz="2000" dirty="0">
                <a:solidFill>
                  <a:schemeClr val="tx1"/>
                </a:solidFill>
              </a:rPr>
              <a:t>) .If not switch to previous profile</a:t>
            </a:r>
          </a:p>
        </p:txBody>
      </p:sp>
      <p:sp>
        <p:nvSpPr>
          <p:cNvPr id="10" name="Flowchart: Decision 9"/>
          <p:cNvSpPr/>
          <p:nvPr/>
        </p:nvSpPr>
        <p:spPr>
          <a:xfrm>
            <a:off x="3734838" y="5620621"/>
            <a:ext cx="3512634" cy="1784195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New Profile &gt; Current Profile  ?</a:t>
            </a:r>
          </a:p>
        </p:txBody>
      </p:sp>
      <p:sp>
        <p:nvSpPr>
          <p:cNvPr id="11" name="Rounded Rectangle 10"/>
          <p:cNvSpPr/>
          <p:nvPr/>
        </p:nvSpPr>
        <p:spPr>
          <a:xfrm>
            <a:off x="18533328" y="2007220"/>
            <a:ext cx="5051502" cy="2091351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2400" u="sng" dirty="0">
                <a:solidFill>
                  <a:schemeClr val="tx1"/>
                </a:solidFill>
              </a:rPr>
              <a:t>Default Settings</a:t>
            </a:r>
            <a:r>
              <a:rPr lang="en-US" sz="2400" dirty="0">
                <a:solidFill>
                  <a:schemeClr val="tx1"/>
                </a:solidFill>
              </a:rPr>
              <a:t>:</a:t>
            </a:r>
          </a:p>
          <a:p>
            <a:r>
              <a:rPr lang="en-US" sz="2400" dirty="0">
                <a:solidFill>
                  <a:schemeClr val="tx1"/>
                </a:solidFill>
              </a:rPr>
              <a:t>max-buffer-</a:t>
            </a:r>
            <a:r>
              <a:rPr lang="en-US" sz="2400" dirty="0" err="1">
                <a:solidFill>
                  <a:schemeClr val="tx1"/>
                </a:solidFill>
              </a:rPr>
              <a:t>rampup</a:t>
            </a:r>
            <a:r>
              <a:rPr lang="en-US" sz="2400" dirty="0">
                <a:solidFill>
                  <a:schemeClr val="tx1"/>
                </a:solidFill>
              </a:rPr>
              <a:t>= 15sec</a:t>
            </a:r>
          </a:p>
          <a:p>
            <a:r>
              <a:rPr lang="en-US" sz="2400" dirty="0">
                <a:solidFill>
                  <a:schemeClr val="tx1"/>
                </a:solidFill>
              </a:rPr>
              <a:t>Minimum buffer = 1 fragment duration + </a:t>
            </a:r>
            <a:r>
              <a:rPr lang="en-US" sz="2400" dirty="0" err="1">
                <a:solidFill>
                  <a:schemeClr val="tx1"/>
                </a:solidFill>
              </a:rPr>
              <a:t>NetworkDownload</a:t>
            </a:r>
            <a:r>
              <a:rPr lang="en-US" sz="2400" dirty="0">
                <a:solidFill>
                  <a:schemeClr val="tx1"/>
                </a:solidFill>
              </a:rPr>
              <a:t> Timeout(10sec)</a:t>
            </a:r>
          </a:p>
        </p:txBody>
      </p:sp>
      <p:cxnSp>
        <p:nvCxnSpPr>
          <p:cNvPr id="12" name="Elbow Connector 11"/>
          <p:cNvCxnSpPr>
            <a:stCxn id="10" idx="3"/>
            <a:endCxn id="9" idx="0"/>
          </p:cNvCxnSpPr>
          <p:nvPr/>
        </p:nvCxnSpPr>
        <p:spPr>
          <a:xfrm>
            <a:off x="7247472" y="6512719"/>
            <a:ext cx="1399478" cy="59830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ounded Rectangle 13"/>
          <p:cNvSpPr/>
          <p:nvPr/>
        </p:nvSpPr>
        <p:spPr>
          <a:xfrm>
            <a:off x="555918" y="7186114"/>
            <a:ext cx="3670394" cy="132226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If one profile download and if *minimum buffer available ,then not to switch profile.</a:t>
            </a:r>
          </a:p>
        </p:txBody>
      </p:sp>
      <p:cxnSp>
        <p:nvCxnSpPr>
          <p:cNvPr id="18" name="Elbow Connector 17"/>
          <p:cNvCxnSpPr>
            <a:stCxn id="10" idx="1"/>
            <a:endCxn id="14" idx="0"/>
          </p:cNvCxnSpPr>
          <p:nvPr/>
        </p:nvCxnSpPr>
        <p:spPr>
          <a:xfrm rot="10800000" flipV="1">
            <a:off x="2391116" y="6512718"/>
            <a:ext cx="1343723" cy="673395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2"/>
            <a:endCxn id="2" idx="0"/>
          </p:cNvCxnSpPr>
          <p:nvPr/>
        </p:nvCxnSpPr>
        <p:spPr>
          <a:xfrm>
            <a:off x="5491155" y="2965820"/>
            <a:ext cx="0" cy="4353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>
            <a:stCxn id="2" idx="2"/>
            <a:endCxn id="10" idx="0"/>
          </p:cNvCxnSpPr>
          <p:nvPr/>
        </p:nvCxnSpPr>
        <p:spPr>
          <a:xfrm>
            <a:off x="5491155" y="5185318"/>
            <a:ext cx="0" cy="43530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610008" y="5183102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Yes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7247472" y="6028901"/>
            <a:ext cx="4855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Yes</a:t>
            </a:r>
          </a:p>
        </p:txBody>
      </p:sp>
      <p:sp>
        <p:nvSpPr>
          <p:cNvPr id="25" name="Rounded Rectangle 24"/>
          <p:cNvSpPr/>
          <p:nvPr/>
        </p:nvSpPr>
        <p:spPr>
          <a:xfrm>
            <a:off x="12478213" y="3632087"/>
            <a:ext cx="2806392" cy="1322266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ABR Valley escape heuristic</a:t>
            </a:r>
          </a:p>
        </p:txBody>
      </p:sp>
      <p:cxnSp>
        <p:nvCxnSpPr>
          <p:cNvPr id="27" name="Straight Arrow Connector 26"/>
          <p:cNvCxnSpPr>
            <a:stCxn id="2" idx="3"/>
            <a:endCxn id="25" idx="1"/>
          </p:cNvCxnSpPr>
          <p:nvPr/>
        </p:nvCxnSpPr>
        <p:spPr>
          <a:xfrm flipV="1">
            <a:off x="7247472" y="4293220"/>
            <a:ext cx="5230741" cy="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7257583" y="3796466"/>
            <a:ext cx="45557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800" dirty="0"/>
              <a:t>No</a:t>
            </a:r>
          </a:p>
        </p:txBody>
      </p:sp>
      <p:sp>
        <p:nvSpPr>
          <p:cNvPr id="31" name="Rounded Rectangle 30"/>
          <p:cNvSpPr/>
          <p:nvPr/>
        </p:nvSpPr>
        <p:spPr>
          <a:xfrm>
            <a:off x="12193587" y="5304540"/>
            <a:ext cx="3375922" cy="1093693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No change in profile for some duration . </a:t>
            </a:r>
          </a:p>
        </p:txBody>
      </p:sp>
      <p:sp>
        <p:nvSpPr>
          <p:cNvPr id="35" name="Flowchart: Decision 34"/>
          <p:cNvSpPr/>
          <p:nvPr/>
        </p:nvSpPr>
        <p:spPr>
          <a:xfrm>
            <a:off x="10964055" y="7480452"/>
            <a:ext cx="3131086" cy="16747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Buffer &gt;  max buffer ?</a:t>
            </a:r>
          </a:p>
        </p:txBody>
      </p:sp>
      <p:sp>
        <p:nvSpPr>
          <p:cNvPr id="36" name="Flowchart: Decision 35"/>
          <p:cNvSpPr/>
          <p:nvPr/>
        </p:nvSpPr>
        <p:spPr>
          <a:xfrm>
            <a:off x="14744319" y="7474669"/>
            <a:ext cx="3131086" cy="1674700"/>
          </a:xfrm>
          <a:prstGeom prst="flowChartDecisio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Buffer &lt;  min buffer ?</a:t>
            </a:r>
          </a:p>
        </p:txBody>
      </p:sp>
      <p:cxnSp>
        <p:nvCxnSpPr>
          <p:cNvPr id="38" name="Elbow Connector 37"/>
          <p:cNvCxnSpPr>
            <a:stCxn id="31" idx="2"/>
            <a:endCxn id="35" idx="0"/>
          </p:cNvCxnSpPr>
          <p:nvPr/>
        </p:nvCxnSpPr>
        <p:spPr>
          <a:xfrm rot="5400000">
            <a:off x="12664464" y="6263367"/>
            <a:ext cx="1082219" cy="1351950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Elbow Connector 39"/>
          <p:cNvCxnSpPr>
            <a:stCxn id="31" idx="2"/>
            <a:endCxn id="36" idx="0"/>
          </p:cNvCxnSpPr>
          <p:nvPr/>
        </p:nvCxnSpPr>
        <p:spPr>
          <a:xfrm rot="16200000" flipH="1">
            <a:off x="14557487" y="5722294"/>
            <a:ext cx="1076436" cy="2428314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/>
          <p:cNvCxnSpPr>
            <a:stCxn id="25" idx="2"/>
            <a:endCxn id="31" idx="0"/>
          </p:cNvCxnSpPr>
          <p:nvPr/>
        </p:nvCxnSpPr>
        <p:spPr>
          <a:xfrm>
            <a:off x="13881409" y="4954353"/>
            <a:ext cx="139" cy="35018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Rounded Rectangle 42"/>
          <p:cNvSpPr/>
          <p:nvPr/>
        </p:nvSpPr>
        <p:spPr>
          <a:xfrm>
            <a:off x="11174314" y="9527894"/>
            <a:ext cx="2707095" cy="97927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Select Next Higher profile</a:t>
            </a:r>
          </a:p>
        </p:txBody>
      </p:sp>
      <p:sp>
        <p:nvSpPr>
          <p:cNvPr id="44" name="Rounded Rectangle 43"/>
          <p:cNvSpPr/>
          <p:nvPr/>
        </p:nvSpPr>
        <p:spPr>
          <a:xfrm>
            <a:off x="15095705" y="9485177"/>
            <a:ext cx="2707095" cy="979277"/>
          </a:xfrm>
          <a:prstGeom prst="roundRect">
            <a:avLst/>
          </a:prstGeom>
          <a:solidFill>
            <a:schemeClr val="accent4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Select Next Lower profile</a:t>
            </a:r>
          </a:p>
        </p:txBody>
      </p:sp>
      <p:cxnSp>
        <p:nvCxnSpPr>
          <p:cNvPr id="46" name="Straight Arrow Connector 45"/>
          <p:cNvCxnSpPr>
            <a:stCxn id="36" idx="2"/>
          </p:cNvCxnSpPr>
          <p:nvPr/>
        </p:nvCxnSpPr>
        <p:spPr>
          <a:xfrm>
            <a:off x="16309862" y="9149369"/>
            <a:ext cx="0" cy="37852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>
            <a:stCxn id="35" idx="2"/>
            <a:endCxn id="43" idx="0"/>
          </p:cNvCxnSpPr>
          <p:nvPr/>
        </p:nvCxnSpPr>
        <p:spPr>
          <a:xfrm flipH="1">
            <a:off x="12527862" y="9155152"/>
            <a:ext cx="1736" cy="37274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9" name="Rounded Rectangle 48"/>
          <p:cNvSpPr/>
          <p:nvPr/>
        </p:nvSpPr>
        <p:spPr>
          <a:xfrm>
            <a:off x="6279282" y="11192223"/>
            <a:ext cx="3670394" cy="982572"/>
          </a:xfrm>
          <a:prstGeom prst="round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>
                <a:solidFill>
                  <a:schemeClr val="tx1"/>
                </a:solidFill>
              </a:rPr>
              <a:t>Apply New Profile </a:t>
            </a:r>
          </a:p>
        </p:txBody>
      </p:sp>
      <p:cxnSp>
        <p:nvCxnSpPr>
          <p:cNvPr id="51" name="Elbow Connector 50"/>
          <p:cNvCxnSpPr>
            <a:stCxn id="14" idx="2"/>
          </p:cNvCxnSpPr>
          <p:nvPr/>
        </p:nvCxnSpPr>
        <p:spPr>
          <a:xfrm rot="16200000" flipH="1">
            <a:off x="2645216" y="8254279"/>
            <a:ext cx="3178098" cy="3686300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Elbow Connector 52"/>
          <p:cNvCxnSpPr>
            <a:stCxn id="9" idx="2"/>
            <a:endCxn id="49" idx="0"/>
          </p:cNvCxnSpPr>
          <p:nvPr/>
        </p:nvCxnSpPr>
        <p:spPr>
          <a:xfrm rot="5400000">
            <a:off x="7038794" y="9584066"/>
            <a:ext cx="2683843" cy="532471"/>
          </a:xfrm>
          <a:prstGeom prst="bent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Elbow Connector 54"/>
          <p:cNvCxnSpPr>
            <a:stCxn id="43" idx="2"/>
            <a:endCxn id="49" idx="3"/>
          </p:cNvCxnSpPr>
          <p:nvPr/>
        </p:nvCxnSpPr>
        <p:spPr>
          <a:xfrm rot="5400000">
            <a:off x="10650600" y="9806247"/>
            <a:ext cx="1176338" cy="2578186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Elbow Connector 56"/>
          <p:cNvCxnSpPr>
            <a:stCxn id="44" idx="2"/>
          </p:cNvCxnSpPr>
          <p:nvPr/>
        </p:nvCxnSpPr>
        <p:spPr>
          <a:xfrm rot="5400000">
            <a:off x="12462951" y="7925768"/>
            <a:ext cx="1447617" cy="6524988"/>
          </a:xfrm>
          <a:prstGeom prst="bentConnector2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089710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>
                <a:solidFill>
                  <a:prstClr val="black">
                    <a:tint val="75000"/>
                  </a:prstClr>
                </a:solidFill>
              </a:rPr>
              <a:t>Comcast Confidential &amp; Proprietary</a:t>
            </a:r>
            <a:endParaRPr lang="en-U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Hybrid ABR ( Throughput + Buffer) – Variable Timeouts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037064" y="2230243"/>
            <a:ext cx="19336214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/>
              <a:t>Download timeouts are configured for a fixed/App configured timeout value ( Default of 10sec)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/>
              <a:t>With Hybrid ABR , timeout interval will be changed based on the buffer value available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/>
              <a:t>If video playback buffer &gt; </a:t>
            </a:r>
            <a:r>
              <a:rPr lang="en-US" sz="3200" dirty="0" err="1"/>
              <a:t>MaxBuffer</a:t>
            </a:r>
            <a:r>
              <a:rPr lang="en-US" sz="3200" dirty="0"/>
              <a:t> Configured   , then increase the timeout value . 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/>
              <a:t>If video playback buffer &lt; </a:t>
            </a:r>
            <a:r>
              <a:rPr lang="en-US" sz="3200" dirty="0" err="1"/>
              <a:t>MaxBuffer</a:t>
            </a:r>
            <a:r>
              <a:rPr lang="en-US" sz="3200" dirty="0"/>
              <a:t> Configured , then set the timeout to Fixed/App configured timeout interval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/>
              <a:t>Increased download timeout interval prevents frequent ABR </a:t>
            </a:r>
            <a:r>
              <a:rPr lang="en-US" sz="3200" dirty="0" err="1"/>
              <a:t>rampdown</a:t>
            </a:r>
            <a:r>
              <a:rPr lang="en-US" sz="3200" dirty="0"/>
              <a:t>  , due to download delays .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/>
              <a:t>If download bps &lt; profile bps &amp;&amp; download time &lt; fragment duration , then download bps = profile bps . This also keeps ABR steady .</a:t>
            </a:r>
          </a:p>
          <a:p>
            <a:r>
              <a:rPr lang="en-US" sz="32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212228517"/>
      </p:ext>
    </p:extLst>
  </p:cSld>
  <p:clrMapOvr>
    <a:masterClrMapping/>
  </p:clrMapOvr>
</p:sld>
</file>

<file path=ppt/theme/theme1.xml><?xml version="1.0" encoding="utf-8"?>
<a:theme xmlns:a="http://schemas.openxmlformats.org/drawingml/2006/main" name="CCP 2012 Template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3F707CCDCA5844CB0DFACD2B9B5C389" ma:contentTypeVersion="13" ma:contentTypeDescription="Create a new document." ma:contentTypeScope="" ma:versionID="6cab07f43da977da155408f64ff542df">
  <xsd:schema xmlns:xsd="http://www.w3.org/2001/XMLSchema" xmlns:xs="http://www.w3.org/2001/XMLSchema" xmlns:p="http://schemas.microsoft.com/office/2006/metadata/properties" xmlns:ns3="8bc9bdcf-1daf-4746-a292-35ee5070a784" xmlns:ns4="ababe831-01fe-4c57-ae20-06b25067b108" targetNamespace="http://schemas.microsoft.com/office/2006/metadata/properties" ma:root="true" ma:fieldsID="268103ad12f64352dab895a55746e583" ns3:_="" ns4:_="">
    <xsd:import namespace="8bc9bdcf-1daf-4746-a292-35ee5070a784"/>
    <xsd:import namespace="ababe831-01fe-4c57-ae20-06b25067b10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AutoKeyPoints" minOccurs="0"/>
                <xsd:element ref="ns3:MediaServiceKeyPoints" minOccurs="0"/>
                <xsd:element ref="ns3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c9bdcf-1daf-4746-a292-35ee5070a78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babe831-01fe-4c57-ae20-06b25067b108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3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D406AEF4-D8ED-4633-94D8-DA131DE2882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bc9bdcf-1daf-4746-a292-35ee5070a784"/>
    <ds:schemaRef ds:uri="ababe831-01fe-4c57-ae20-06b25067b1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9EA90DC9-691D-4A98-935E-638F7D1D148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448C245-DBAA-49D2-A285-05E332F4F5E4}">
  <ds:schemaRefs>
    <ds:schemaRef ds:uri="http://purl.org/dc/elements/1.1/"/>
    <ds:schemaRef ds:uri="http://schemas.microsoft.com/office/2006/metadata/properties"/>
    <ds:schemaRef ds:uri="http://www.w3.org/XML/1998/namespace"/>
    <ds:schemaRef ds:uri="8bc9bdcf-1daf-4746-a292-35ee5070a784"/>
    <ds:schemaRef ds:uri="http://schemas.microsoft.com/office/2006/documentManagement/types"/>
    <ds:schemaRef ds:uri="http://purl.org/dc/terms/"/>
    <ds:schemaRef ds:uri="http://schemas.microsoft.com/office/infopath/2007/PartnerControls"/>
    <ds:schemaRef ds:uri="http://purl.org/dc/dcmitype/"/>
    <ds:schemaRef ds:uri="http://schemas.openxmlformats.org/package/2006/metadata/core-properties"/>
    <ds:schemaRef ds:uri="ababe831-01fe-4c57-ae20-06b25067b108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131350</TotalTime>
  <Words>446</Words>
  <Application>Microsoft Macintosh PowerPoint</Application>
  <PresentationFormat>Custom</PresentationFormat>
  <Paragraphs>71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2" baseType="lpstr">
      <vt:lpstr>Arial</vt:lpstr>
      <vt:lpstr>Calibri</vt:lpstr>
      <vt:lpstr>Gill Sans Light</vt:lpstr>
      <vt:lpstr>Gill Sans MT</vt:lpstr>
      <vt:lpstr>Verdana</vt:lpstr>
      <vt:lpstr>Wingdings</vt:lpstr>
      <vt:lpstr>CCP 2012 Template</vt:lpstr>
      <vt:lpstr>AAMP Adaptive Bitrate Algorithms</vt:lpstr>
      <vt:lpstr>ABR Design - Throughput</vt:lpstr>
      <vt:lpstr>ABR Design - Throughput</vt:lpstr>
      <vt:lpstr>Hybrid ABR ( Throughput + Buffer)</vt:lpstr>
      <vt:lpstr>Hybrid ABR ( Throughput + Buffer) – Variable Timeouts</vt:lpstr>
    </vt:vector>
  </TitlesOfParts>
  <Company>Comcast</Company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Xi4/APS</dc:title>
  <dc:creator>Jonathan Palmatier</dc:creator>
  <cp:lastModifiedBy>Stroffolino, Philip</cp:lastModifiedBy>
  <cp:revision>2010</cp:revision>
  <cp:lastPrinted>2016-01-13T15:54:44Z</cp:lastPrinted>
  <dcterms:created xsi:type="dcterms:W3CDTF">2013-10-25T22:36:25Z</dcterms:created>
  <dcterms:modified xsi:type="dcterms:W3CDTF">2020-12-17T19:09:35Z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0x01010063F707CCDCA5844CB0DFACD2B9B5C389</vt:lpwstr>
  </property>
</Properties>
</file>