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262" r:id="rId2"/>
    <p:sldId id="293" r:id="rId3"/>
    <p:sldId id="294" r:id="rId4"/>
    <p:sldId id="295" r:id="rId5"/>
    <p:sldId id="288" r:id="rId6"/>
    <p:sldId id="287" r:id="rId7"/>
    <p:sldId id="292" r:id="rId8"/>
    <p:sldId id="272" r:id="rId9"/>
    <p:sldId id="289" r:id="rId10"/>
    <p:sldId id="286" r:id="rId11"/>
    <p:sldId id="271" r:id="rId12"/>
    <p:sldId id="278" r:id="rId13"/>
    <p:sldId id="298" r:id="rId14"/>
    <p:sldId id="301" r:id="rId15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B4E6"/>
    <a:srgbClr val="09384F"/>
    <a:srgbClr val="FFCC32"/>
    <a:srgbClr val="73C7ED"/>
    <a:srgbClr val="67C2EB"/>
    <a:srgbClr val="FFFFFF"/>
    <a:srgbClr val="70AD47"/>
    <a:srgbClr val="ED7D31"/>
    <a:srgbClr val="FFC000"/>
    <a:srgbClr val="B4C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2" autoAdjust="0"/>
    <p:restoredTop sz="93957" autoAdjust="0"/>
  </p:normalViewPr>
  <p:slideViewPr>
    <p:cSldViewPr>
      <p:cViewPr varScale="1">
        <p:scale>
          <a:sx n="102" d="100"/>
          <a:sy n="102" d="100"/>
        </p:scale>
        <p:origin x="120" y="558"/>
      </p:cViewPr>
      <p:guideLst>
        <p:guide orient="horz" pos="2160"/>
        <p:guide pos="374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038"/>
    </p:cViewPr>
  </p:sorterViewPr>
  <p:notesViewPr>
    <p:cSldViewPr>
      <p:cViewPr varScale="1">
        <p:scale>
          <a:sx n="84" d="100"/>
          <a:sy n="84" d="100"/>
        </p:scale>
        <p:origin x="-37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2EA29-6CB2-4A80-AE41-8B7BA5F3AA4E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CE627-A681-4122-95AD-C5B05AA5B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8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C743F-E3AE-493A-8D00-B3CA9BA933A1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39395-DD6D-4A41-8616-F1288412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02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39395-DD6D-4A41-8616-F128841291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895C9-FBBD-4F47-B847-14EE89DF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54" y="1709739"/>
            <a:ext cx="6106845" cy="2852737"/>
          </a:xfrm>
        </p:spPr>
        <p:txBody>
          <a:bodyPr anchor="ctr"/>
          <a:lstStyle>
            <a:lvl1pPr>
              <a:defRPr sz="5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631E57-5804-9141-8332-C2C12666BE6A}"/>
              </a:ext>
            </a:extLst>
          </p:cNvPr>
          <p:cNvSpPr/>
          <p:nvPr userDrawn="1"/>
        </p:nvSpPr>
        <p:spPr>
          <a:xfrm>
            <a:off x="9321672" y="243069"/>
            <a:ext cx="2313490" cy="787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5"/>
          </a:p>
        </p:txBody>
      </p:sp>
    </p:spTree>
    <p:extLst>
      <p:ext uri="{BB962C8B-B14F-4D97-AF65-F5344CB8AC3E}">
        <p14:creationId xmlns:p14="http://schemas.microsoft.com/office/powerpoint/2010/main" val="198280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2E6BB-FCD0-9847-AD93-F54A01EE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AD091-BCF4-4B4D-AC92-B57945881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2" y="1018050"/>
            <a:ext cx="2831625" cy="68580"/>
          </a:xfrm>
          <a:prstGeom prst="rect">
            <a:avLst/>
          </a:prstGeom>
          <a:solidFill>
            <a:srgbClr val="42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018526" y="1018279"/>
            <a:ext cx="2831625" cy="68580"/>
          </a:xfrm>
          <a:prstGeom prst="rect">
            <a:avLst/>
          </a:prstGeom>
          <a:solidFill>
            <a:srgbClr val="FFC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37051" y="1020027"/>
            <a:ext cx="2831625" cy="68580"/>
          </a:xfrm>
          <a:prstGeom prst="rect">
            <a:avLst/>
          </a:prstGeom>
          <a:solidFill>
            <a:srgbClr val="76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9055576" y="1018280"/>
            <a:ext cx="2831625" cy="68580"/>
          </a:xfrm>
          <a:prstGeom prst="rect">
            <a:avLst/>
          </a:prstGeom>
          <a:solidFill>
            <a:srgbClr val="F27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6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B32B-EEC0-D94F-B705-D943DE191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" y="1018050"/>
            <a:ext cx="2831625" cy="68580"/>
          </a:xfrm>
          <a:prstGeom prst="rect">
            <a:avLst/>
          </a:prstGeom>
          <a:solidFill>
            <a:srgbClr val="42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018526" y="1018279"/>
            <a:ext cx="2831625" cy="68580"/>
          </a:xfrm>
          <a:prstGeom prst="rect">
            <a:avLst/>
          </a:prstGeom>
          <a:solidFill>
            <a:srgbClr val="FFC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037051" y="1020027"/>
            <a:ext cx="2831625" cy="68580"/>
          </a:xfrm>
          <a:prstGeom prst="rect">
            <a:avLst/>
          </a:prstGeom>
          <a:solidFill>
            <a:srgbClr val="76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9055576" y="1018280"/>
            <a:ext cx="2831625" cy="68580"/>
          </a:xfrm>
          <a:prstGeom prst="rect">
            <a:avLst/>
          </a:prstGeom>
          <a:solidFill>
            <a:srgbClr val="F27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1018050"/>
            <a:ext cx="2831625" cy="68580"/>
          </a:xfrm>
          <a:prstGeom prst="rect">
            <a:avLst/>
          </a:prstGeom>
          <a:solidFill>
            <a:srgbClr val="42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3018526" y="1018279"/>
            <a:ext cx="2831625" cy="68580"/>
          </a:xfrm>
          <a:prstGeom prst="rect">
            <a:avLst/>
          </a:prstGeom>
          <a:solidFill>
            <a:srgbClr val="FFC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6037051" y="1020027"/>
            <a:ext cx="2831625" cy="68580"/>
          </a:xfrm>
          <a:prstGeom prst="rect">
            <a:avLst/>
          </a:prstGeom>
          <a:solidFill>
            <a:srgbClr val="76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9055576" y="1018280"/>
            <a:ext cx="2831625" cy="68580"/>
          </a:xfrm>
          <a:prstGeom prst="rect">
            <a:avLst/>
          </a:prstGeom>
          <a:solidFill>
            <a:srgbClr val="F27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43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0" y="1485900"/>
            <a:ext cx="11887200" cy="3886200"/>
          </a:xfrm>
        </p:spPr>
        <p:txBody>
          <a:bodyPr rIns="457200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1887200" cy="914400"/>
          </a:xfrm>
          <a:prstGeom prst="rect">
            <a:avLst/>
          </a:prstGeom>
          <a:noFill/>
        </p:spPr>
        <p:txBody>
          <a:bodyPr lIns="457200" tIns="137160" rIns="0" bIns="0"/>
          <a:lstStyle>
            <a:lvl1pPr algn="l">
              <a:defRPr sz="4000" b="0">
                <a:solidFill>
                  <a:srgbClr val="09384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260" y="1390650"/>
            <a:ext cx="501494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3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1887200" cy="914400"/>
          </a:xfrm>
          <a:prstGeom prst="rect">
            <a:avLst/>
          </a:prstGeom>
          <a:noFill/>
        </p:spPr>
        <p:txBody>
          <a:bodyPr lIns="457200" tIns="137160" rIns="0" bIns="0"/>
          <a:lstStyle>
            <a:lvl1pPr algn="l">
              <a:defRPr sz="4000" b="0">
                <a:solidFill>
                  <a:srgbClr val="09384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Blank Slide</a:t>
            </a:r>
          </a:p>
        </p:txBody>
      </p:sp>
    </p:spTree>
    <p:extLst>
      <p:ext uri="{BB962C8B-B14F-4D97-AF65-F5344CB8AC3E}">
        <p14:creationId xmlns:p14="http://schemas.microsoft.com/office/powerpoint/2010/main" val="218848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CA696A-D6FC-B64A-8FBB-CAAE423A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17" y="365126"/>
            <a:ext cx="11165373" cy="64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47B8B-1BB9-4A49-9527-01F841AF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417" y="1196995"/>
            <a:ext cx="11165373" cy="5365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5FCA21-F1CE-8243-8FFE-DAE61EC934CC}"/>
              </a:ext>
            </a:extLst>
          </p:cNvPr>
          <p:cNvSpPr/>
          <p:nvPr userDrawn="1"/>
        </p:nvSpPr>
        <p:spPr>
          <a:xfrm>
            <a:off x="0" y="6757162"/>
            <a:ext cx="11887200" cy="100838"/>
          </a:xfrm>
          <a:prstGeom prst="rect">
            <a:avLst/>
          </a:prstGeom>
          <a:solidFill>
            <a:srgbClr val="22B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5"/>
          </a:p>
        </p:txBody>
      </p:sp>
      <p:sp>
        <p:nvSpPr>
          <p:cNvPr id="6" name="Rectangle 5"/>
          <p:cNvSpPr/>
          <p:nvPr userDrawn="1"/>
        </p:nvSpPr>
        <p:spPr>
          <a:xfrm>
            <a:off x="11439536" y="6467318"/>
            <a:ext cx="330540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fld id="{AF3AA542-DB4C-461E-BDD9-16882CC060AE}" type="slidenum">
              <a:rPr lang="en-US" sz="975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lvl="0"/>
              <a:t>‹#›</a:t>
            </a:fld>
            <a:endParaRPr lang="en-US" sz="975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CA696A-D6FC-B64A-8FBB-CAAE423A63BE}"/>
              </a:ext>
            </a:extLst>
          </p:cNvPr>
          <p:cNvSpPr txBox="1">
            <a:spLocks/>
          </p:cNvSpPr>
          <p:nvPr userDrawn="1"/>
        </p:nvSpPr>
        <p:spPr>
          <a:xfrm>
            <a:off x="3975325" y="6570533"/>
            <a:ext cx="3959554" cy="232605"/>
          </a:xfrm>
          <a:prstGeom prst="rect">
            <a:avLst/>
          </a:prstGeom>
        </p:spPr>
        <p:txBody>
          <a:bodyPr vert="horz" lIns="89154" tIns="44577" rIns="89154" bIns="44577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73" dirty="0"/>
              <a:t>CONFIDENTIAL – RDK Management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" y="1018050"/>
            <a:ext cx="2831625" cy="68580"/>
          </a:xfrm>
          <a:prstGeom prst="rect">
            <a:avLst/>
          </a:prstGeom>
          <a:solidFill>
            <a:srgbClr val="42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018526" y="1018279"/>
            <a:ext cx="2831625" cy="68580"/>
          </a:xfrm>
          <a:prstGeom prst="rect">
            <a:avLst/>
          </a:prstGeom>
          <a:solidFill>
            <a:srgbClr val="FFC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37051" y="1020027"/>
            <a:ext cx="2831625" cy="68580"/>
          </a:xfrm>
          <a:prstGeom prst="rect">
            <a:avLst/>
          </a:prstGeom>
          <a:solidFill>
            <a:srgbClr val="76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9055576" y="1018280"/>
            <a:ext cx="2831625" cy="68580"/>
          </a:xfrm>
          <a:prstGeom prst="rect">
            <a:avLst/>
          </a:prstGeom>
          <a:solidFill>
            <a:srgbClr val="F27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067800" y="6003862"/>
            <a:ext cx="2383743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0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8" r:id="rId5"/>
    <p:sldLayoutId id="2147483670" r:id="rId6"/>
  </p:sldLayoutIdLst>
  <p:hf hdr="0" dt="0"/>
  <p:txStyles>
    <p:titleStyle>
      <a:lvl1pPr algn="l" defTabSz="891540" rtl="0" eaLnBrk="1" latinLnBrk="0" hangingPunct="1">
        <a:lnSpc>
          <a:spcPct val="90000"/>
        </a:lnSpc>
        <a:spcBef>
          <a:spcPct val="0"/>
        </a:spcBef>
        <a:buNone/>
        <a:defRPr sz="39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2885" indent="-222885" algn="l" defTabSz="891540" rtl="0" eaLnBrk="1" latinLnBrk="0" hangingPunct="1">
        <a:lnSpc>
          <a:spcPct val="90000"/>
        </a:lnSpc>
        <a:spcBef>
          <a:spcPts val="975"/>
        </a:spcBef>
        <a:buFont typeface="Arial" panose="020B0604020202020204" pitchFamily="34" charset="0"/>
        <a:buChar char="•"/>
        <a:defRPr sz="273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66865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234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1442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95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56019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0596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45173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89750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34327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78904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1pPr>
      <a:lvl2pPr marL="44577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3pPr>
      <a:lvl4pPr marL="133731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178308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22885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12039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56616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316675" y="1438400"/>
            <a:ext cx="11201400" cy="4962400"/>
          </a:xfrm>
        </p:spPr>
        <p:txBody>
          <a:bodyPr>
            <a:noAutofit/>
          </a:bodyPr>
          <a:lstStyle/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Introduction to AAMP</a:t>
            </a:r>
          </a:p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AAMP Features</a:t>
            </a:r>
          </a:p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AAMP Architecture</a:t>
            </a:r>
          </a:p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AAMP Playback (HLS/DASH)</a:t>
            </a:r>
          </a:p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Unified Video Engine (UVE) Interface</a:t>
            </a:r>
          </a:p>
          <a:p>
            <a:pPr marL="252000" indent="-25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</a:rPr>
              <a:t>AAMP Debugging and Testing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SimSun" panose="02010600030101010101" pitchFamily="2" charset="-122"/>
              </a:rPr>
              <a:t>Overview on AAMP</a:t>
            </a:r>
          </a:p>
        </p:txBody>
      </p:sp>
    </p:spTree>
    <p:extLst>
      <p:ext uri="{BB962C8B-B14F-4D97-AF65-F5344CB8AC3E}">
        <p14:creationId xmlns:p14="http://schemas.microsoft.com/office/powerpoint/2010/main" val="168550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Architecture – AAMP as a Plugin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471168" y="1183725"/>
            <a:ext cx="10944864" cy="731339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WPE Browser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</a:b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MediaPlayerPrivateGstreamer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472032" y="2032751"/>
            <a:ext cx="4712240" cy="342743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 JS Controller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5311892" y="2032751"/>
            <a:ext cx="6104140" cy="34274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Gstreamer </a:t>
            </a:r>
            <a:r>
              <a:rPr lang="en-US" sz="1400" dirty="0" err="1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Playbin</a:t>
            </a:r>
            <a:endParaRPr lang="en-US" sz="1400" dirty="0">
              <a:solidFill>
                <a:srgbClr val="1C1C1C"/>
              </a:solidFill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72032" y="2522639"/>
            <a:ext cx="7420991" cy="3656749"/>
          </a:xfrm>
          <a:prstGeom prst="roundRect">
            <a:avLst>
              <a:gd name="adj" fmla="val 8174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defTabSz="1115111" hangingPunct="0"/>
            <a:endParaRPr lang="en-US" sz="1400">
              <a:solidFill>
                <a:srgbClr val="1C1C1C"/>
              </a:solidFill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2180002" y="2541739"/>
            <a:ext cx="3799850" cy="40862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spc="0" normalizeH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805857" y="4121284"/>
            <a:ext cx="3386776" cy="410400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HLS Manager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805857" y="4624300"/>
            <a:ext cx="3386776" cy="694896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MPEG2TS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Trickmode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handler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4383880" y="4383788"/>
            <a:ext cx="3175320" cy="410400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DASH Manager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4383880" y="4908796"/>
            <a:ext cx="3175320" cy="410400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HLS DRM Manager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4383880" y="3858780"/>
            <a:ext cx="3175320" cy="410400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DASH DRM Manager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4383032" y="2977316"/>
            <a:ext cx="3176168" cy="54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 PR/WV Plugins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805857" y="2977316"/>
            <a:ext cx="3386776" cy="54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 Gstreamer Plugin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8447602" y="5433804"/>
            <a:ext cx="2968430" cy="41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libCurl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8447602" y="4383788"/>
            <a:ext cx="2968430" cy="41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 err="1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Libdash</a:t>
            </a:r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/</a:t>
            </a:r>
            <a:r>
              <a:rPr lang="en-US" sz="1400" dirty="0" err="1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libxml</a:t>
            </a:r>
            <a:endParaRPr lang="en-US" sz="1400" dirty="0">
              <a:solidFill>
                <a:srgbClr val="1C1C1C"/>
              </a:solidFill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8447602" y="4908796"/>
            <a:ext cx="2968430" cy="41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Access DRM/</a:t>
            </a:r>
            <a:r>
              <a:rPr lang="en-US" sz="1400" dirty="0" err="1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openssl</a:t>
            </a:r>
            <a:endParaRPr lang="en-US" sz="1400" dirty="0">
              <a:solidFill>
                <a:srgbClr val="1C1C1C"/>
              </a:solidFill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8447602" y="3858780"/>
            <a:ext cx="2968430" cy="41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PR/WV CDM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8447602" y="2522639"/>
            <a:ext cx="2968430" cy="122153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4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Gstreamer Plugins</a:t>
            </a: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7893023" y="2949902"/>
            <a:ext cx="57243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0" idx="3"/>
            <a:endCxn id="118" idx="1"/>
          </p:cNvCxnSpPr>
          <p:nvPr/>
        </p:nvCxnSpPr>
        <p:spPr>
          <a:xfrm>
            <a:off x="7559200" y="4063980"/>
            <a:ext cx="88840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04" idx="3"/>
            <a:endCxn id="114" idx="1"/>
          </p:cNvCxnSpPr>
          <p:nvPr/>
        </p:nvCxnSpPr>
        <p:spPr>
          <a:xfrm>
            <a:off x="7559200" y="4588988"/>
            <a:ext cx="88840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7559200" y="5113996"/>
            <a:ext cx="88840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875172" y="5639004"/>
            <a:ext cx="57243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28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Workflow : HLS Playback</a:t>
            </a:r>
          </a:p>
        </p:txBody>
      </p:sp>
      <p:sp>
        <p:nvSpPr>
          <p:cNvPr id="3" name="Hexagon 2"/>
          <p:cNvSpPr/>
          <p:nvPr/>
        </p:nvSpPr>
        <p:spPr>
          <a:xfrm>
            <a:off x="457200" y="1676400"/>
            <a:ext cx="1149096" cy="990600"/>
          </a:xfrm>
          <a:prstGeom prst="hexagon">
            <a:avLst/>
          </a:prstGeom>
          <a:solidFill>
            <a:srgbClr val="42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6" name="Hexagon 5"/>
          <p:cNvSpPr/>
          <p:nvPr/>
        </p:nvSpPr>
        <p:spPr>
          <a:xfrm>
            <a:off x="567267" y="17712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rgbClr val="42B4E6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" name="Hexagon 7"/>
          <p:cNvSpPr/>
          <p:nvPr/>
        </p:nvSpPr>
        <p:spPr>
          <a:xfrm>
            <a:off x="4236720" y="1676400"/>
            <a:ext cx="1149096" cy="99060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9" name="Hexagon 8"/>
          <p:cNvSpPr/>
          <p:nvPr/>
        </p:nvSpPr>
        <p:spPr>
          <a:xfrm>
            <a:off x="4346787" y="17712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" name="Hexagon 10"/>
          <p:cNvSpPr/>
          <p:nvPr/>
        </p:nvSpPr>
        <p:spPr>
          <a:xfrm>
            <a:off x="8016240" y="1676400"/>
            <a:ext cx="1149096" cy="990600"/>
          </a:xfrm>
          <a:prstGeom prst="hexago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8126307" y="17712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accent6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14" name="Hexagon 13"/>
          <p:cNvSpPr/>
          <p:nvPr/>
        </p:nvSpPr>
        <p:spPr>
          <a:xfrm>
            <a:off x="2346960" y="3352800"/>
            <a:ext cx="1149096" cy="99060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2457027" y="34476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accent4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7" name="Hexagon 16"/>
          <p:cNvSpPr/>
          <p:nvPr/>
        </p:nvSpPr>
        <p:spPr>
          <a:xfrm>
            <a:off x="6126480" y="3352800"/>
            <a:ext cx="1149096" cy="99060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8" name="Hexagon 17"/>
          <p:cNvSpPr/>
          <p:nvPr/>
        </p:nvSpPr>
        <p:spPr>
          <a:xfrm>
            <a:off x="6236547" y="34476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accent3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0" name="Hexagon 19"/>
          <p:cNvSpPr/>
          <p:nvPr/>
        </p:nvSpPr>
        <p:spPr>
          <a:xfrm>
            <a:off x="9906000" y="3352800"/>
            <a:ext cx="1149096" cy="990600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21" name="Hexagon 20"/>
          <p:cNvSpPr/>
          <p:nvPr/>
        </p:nvSpPr>
        <p:spPr>
          <a:xfrm>
            <a:off x="10016067" y="3447686"/>
            <a:ext cx="928963" cy="80082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accent5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44" name="Freeform 43"/>
          <p:cNvSpPr/>
          <p:nvPr/>
        </p:nvSpPr>
        <p:spPr>
          <a:xfrm>
            <a:off x="8585200" y="2679700"/>
            <a:ext cx="1346200" cy="1155700"/>
          </a:xfrm>
          <a:custGeom>
            <a:avLst/>
            <a:gdLst>
              <a:gd name="connsiteX0" fmla="*/ 0 w 1346200"/>
              <a:gd name="connsiteY0" fmla="*/ 0 h 1155700"/>
              <a:gd name="connsiteX1" fmla="*/ 0 w 1346200"/>
              <a:gd name="connsiteY1" fmla="*/ 1155700 h 1155700"/>
              <a:gd name="connsiteX2" fmla="*/ 1346200 w 13462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1155700">
                <a:moveTo>
                  <a:pt x="0" y="0"/>
                </a:moveTo>
                <a:lnTo>
                  <a:pt x="0" y="1155700"/>
                </a:lnTo>
                <a:lnTo>
                  <a:pt x="1346200" y="1155700"/>
                </a:lnTo>
              </a:path>
            </a:pathLst>
          </a:custGeom>
          <a:ln>
            <a:solidFill>
              <a:schemeClr val="accent6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 flipV="1">
            <a:off x="6695440" y="2171700"/>
            <a:ext cx="1346200" cy="1155700"/>
          </a:xfrm>
          <a:custGeom>
            <a:avLst/>
            <a:gdLst>
              <a:gd name="connsiteX0" fmla="*/ 0 w 1346200"/>
              <a:gd name="connsiteY0" fmla="*/ 0 h 1155700"/>
              <a:gd name="connsiteX1" fmla="*/ 0 w 1346200"/>
              <a:gd name="connsiteY1" fmla="*/ 1155700 h 1155700"/>
              <a:gd name="connsiteX2" fmla="*/ 1346200 w 13462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1155700">
                <a:moveTo>
                  <a:pt x="0" y="0"/>
                </a:moveTo>
                <a:lnTo>
                  <a:pt x="0" y="1155700"/>
                </a:lnTo>
                <a:lnTo>
                  <a:pt x="1346200" y="1155700"/>
                </a:lnTo>
              </a:path>
            </a:pathLst>
          </a:custGeom>
          <a:ln>
            <a:solidFill>
              <a:schemeClr val="accent3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4801278" y="2679700"/>
            <a:ext cx="1346200" cy="1155700"/>
          </a:xfrm>
          <a:custGeom>
            <a:avLst/>
            <a:gdLst>
              <a:gd name="connsiteX0" fmla="*/ 0 w 1346200"/>
              <a:gd name="connsiteY0" fmla="*/ 0 h 1155700"/>
              <a:gd name="connsiteX1" fmla="*/ 0 w 1346200"/>
              <a:gd name="connsiteY1" fmla="*/ 1155700 h 1155700"/>
              <a:gd name="connsiteX2" fmla="*/ 1346200 w 13462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1155700">
                <a:moveTo>
                  <a:pt x="0" y="0"/>
                </a:moveTo>
                <a:lnTo>
                  <a:pt x="0" y="1155700"/>
                </a:lnTo>
                <a:lnTo>
                  <a:pt x="1346200" y="1155700"/>
                </a:lnTo>
              </a:path>
            </a:pathLst>
          </a:custGeom>
          <a:ln>
            <a:solidFill>
              <a:schemeClr val="accent2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47" name="Freeform 46"/>
          <p:cNvSpPr/>
          <p:nvPr/>
        </p:nvSpPr>
        <p:spPr>
          <a:xfrm flipV="1">
            <a:off x="2911518" y="2171700"/>
            <a:ext cx="1346200" cy="1155700"/>
          </a:xfrm>
          <a:custGeom>
            <a:avLst/>
            <a:gdLst>
              <a:gd name="connsiteX0" fmla="*/ 0 w 1346200"/>
              <a:gd name="connsiteY0" fmla="*/ 0 h 1155700"/>
              <a:gd name="connsiteX1" fmla="*/ 0 w 1346200"/>
              <a:gd name="connsiteY1" fmla="*/ 1155700 h 1155700"/>
              <a:gd name="connsiteX2" fmla="*/ 1346200 w 13462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1155700">
                <a:moveTo>
                  <a:pt x="0" y="0"/>
                </a:moveTo>
                <a:lnTo>
                  <a:pt x="0" y="1155700"/>
                </a:lnTo>
                <a:lnTo>
                  <a:pt x="1346200" y="1155700"/>
                </a:lnTo>
              </a:path>
            </a:pathLst>
          </a:custGeom>
          <a:ln>
            <a:solidFill>
              <a:schemeClr val="accent4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1017356" y="2679700"/>
            <a:ext cx="1346200" cy="1155700"/>
          </a:xfrm>
          <a:custGeom>
            <a:avLst/>
            <a:gdLst>
              <a:gd name="connsiteX0" fmla="*/ 0 w 1346200"/>
              <a:gd name="connsiteY0" fmla="*/ 0 h 1155700"/>
              <a:gd name="connsiteX1" fmla="*/ 0 w 1346200"/>
              <a:gd name="connsiteY1" fmla="*/ 1155700 h 1155700"/>
              <a:gd name="connsiteX2" fmla="*/ 1346200 w 13462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1155700">
                <a:moveTo>
                  <a:pt x="0" y="0"/>
                </a:moveTo>
                <a:lnTo>
                  <a:pt x="0" y="1155700"/>
                </a:lnTo>
                <a:lnTo>
                  <a:pt x="1346200" y="1155700"/>
                </a:lnTo>
              </a:path>
            </a:pathLst>
          </a:custGeom>
          <a:ln>
            <a:solidFill>
              <a:srgbClr val="42B4E6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38" name="Text Placeholder 2"/>
          <p:cNvSpPr txBox="1">
            <a:spLocks/>
          </p:cNvSpPr>
          <p:nvPr/>
        </p:nvSpPr>
        <p:spPr>
          <a:xfrm>
            <a:off x="19314" y="2795962"/>
            <a:ext cx="1999827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Download Manifest &amp; Parse</a:t>
            </a:r>
          </a:p>
        </p:txBody>
      </p:sp>
      <p:sp>
        <p:nvSpPr>
          <p:cNvPr id="49" name="Text Placeholder 2"/>
          <p:cNvSpPr txBox="1">
            <a:spLocks/>
          </p:cNvSpPr>
          <p:nvPr/>
        </p:nvSpPr>
        <p:spPr>
          <a:xfrm>
            <a:off x="1899977" y="4533900"/>
            <a:ext cx="204306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Identify &amp; Download Fragments</a:t>
            </a:r>
          </a:p>
        </p:txBody>
      </p:sp>
      <p:sp>
        <p:nvSpPr>
          <p:cNvPr id="50" name="Text Placeholder 2"/>
          <p:cNvSpPr txBox="1">
            <a:spLocks/>
          </p:cNvSpPr>
          <p:nvPr/>
        </p:nvSpPr>
        <p:spPr>
          <a:xfrm>
            <a:off x="3789737" y="2860357"/>
            <a:ext cx="2043061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Decrypt</a:t>
            </a:r>
          </a:p>
        </p:txBody>
      </p:sp>
      <p:sp>
        <p:nvSpPr>
          <p:cNvPr id="51" name="Text Placeholder 2"/>
          <p:cNvSpPr txBox="1">
            <a:spLocks/>
          </p:cNvSpPr>
          <p:nvPr/>
        </p:nvSpPr>
        <p:spPr>
          <a:xfrm>
            <a:off x="6347009" y="4533900"/>
            <a:ext cx="2043061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Demux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2" name="Text Placeholder 2"/>
          <p:cNvSpPr txBox="1">
            <a:spLocks/>
          </p:cNvSpPr>
          <p:nvPr/>
        </p:nvSpPr>
        <p:spPr>
          <a:xfrm>
            <a:off x="7696200" y="2835846"/>
            <a:ext cx="201371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Push to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GStreamer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3" name="Text Placeholder 2"/>
          <p:cNvSpPr txBox="1">
            <a:spLocks/>
          </p:cNvSpPr>
          <p:nvPr/>
        </p:nvSpPr>
        <p:spPr>
          <a:xfrm>
            <a:off x="9992865" y="4533900"/>
            <a:ext cx="1013099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Video</a:t>
            </a:r>
            <a:b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Displayed</a:t>
            </a:r>
          </a:p>
        </p:txBody>
      </p:sp>
    </p:spTree>
    <p:extLst>
      <p:ext uri="{BB962C8B-B14F-4D97-AF65-F5344CB8AC3E}">
        <p14:creationId xmlns:p14="http://schemas.microsoft.com/office/powerpoint/2010/main" val="3254239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Workflow : DASH Playback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12604" y="4525651"/>
            <a:ext cx="11061992" cy="1143734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Gstreamer Pipeline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</a:br>
            <a:b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</a:b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</a:b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176" y="5069943"/>
            <a:ext cx="3357846" cy="402240"/>
          </a:xfrm>
          <a:prstGeom prst="roundRect">
            <a:avLst/>
          </a:prstGeom>
          <a:solidFill>
            <a:srgbClr val="73C7E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aapsrc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264677" y="5069943"/>
            <a:ext cx="3357846" cy="402240"/>
          </a:xfrm>
          <a:prstGeom prst="roundRect">
            <a:avLst/>
          </a:prstGeom>
          <a:solidFill>
            <a:srgbClr val="73C7E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qtdemux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922177" y="5069943"/>
            <a:ext cx="3357846" cy="402240"/>
          </a:xfrm>
          <a:prstGeom prst="roundRect">
            <a:avLst/>
          </a:prstGeom>
          <a:solidFill>
            <a:srgbClr val="73C7E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Decoder Plugins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2604" y="1470360"/>
            <a:ext cx="2896887" cy="55411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Tune Request (Manifest URL)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12604" y="2389205"/>
            <a:ext cx="2896887" cy="81183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Manifest/Fragment Collector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8976764" y="2389204"/>
            <a:ext cx="2497832" cy="17717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rgbClr val="1C1C1C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PR/WV CDM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378418" y="3565773"/>
            <a:ext cx="3219983" cy="59514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AAMP PR/WV Plugins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206405" y="4187811"/>
            <a:ext cx="1564009" cy="310946"/>
            <a:chOff x="4727031" y="4229096"/>
            <a:chExt cx="1444336" cy="333376"/>
          </a:xfrm>
        </p:grpSpPr>
        <p:sp>
          <p:nvSpPr>
            <p:cNvPr id="22" name="Down Arrow 21"/>
            <p:cNvSpPr/>
            <p:nvPr/>
          </p:nvSpPr>
          <p:spPr>
            <a:xfrm>
              <a:off x="5942767" y="4266862"/>
              <a:ext cx="228600" cy="295610"/>
            </a:xfrm>
            <a:prstGeom prst="down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24" name="Up Arrow 23"/>
            <p:cNvSpPr/>
            <p:nvPr/>
          </p:nvSpPr>
          <p:spPr>
            <a:xfrm>
              <a:off x="4727031" y="4229096"/>
              <a:ext cx="228600" cy="304800"/>
            </a:xfrm>
            <a:prstGeom prst="up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7" name="Down Arrow 36"/>
          <p:cNvSpPr/>
          <p:nvPr/>
        </p:nvSpPr>
        <p:spPr>
          <a:xfrm>
            <a:off x="1737277" y="2068978"/>
            <a:ext cx="247541" cy="275721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1742428" y="3294016"/>
            <a:ext cx="237240" cy="113865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44" name="Left-Right Arrow 43"/>
          <p:cNvSpPr/>
          <p:nvPr/>
        </p:nvSpPr>
        <p:spPr>
          <a:xfrm>
            <a:off x="7627473" y="2690738"/>
            <a:ext cx="1320219" cy="20291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45" name="Left-Right Arrow 44"/>
          <p:cNvSpPr/>
          <p:nvPr/>
        </p:nvSpPr>
        <p:spPr>
          <a:xfrm>
            <a:off x="7627473" y="3761890"/>
            <a:ext cx="1320219" cy="20291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378418" y="2389205"/>
            <a:ext cx="3219983" cy="81183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AAMP DRM Session Manager</a:t>
            </a:r>
          </a:p>
        </p:txBody>
      </p:sp>
      <p:sp>
        <p:nvSpPr>
          <p:cNvPr id="25" name="Up Arrow 24"/>
          <p:cNvSpPr/>
          <p:nvPr/>
        </p:nvSpPr>
        <p:spPr>
          <a:xfrm>
            <a:off x="5206405" y="3241260"/>
            <a:ext cx="247541" cy="284293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6522873" y="3241260"/>
            <a:ext cx="247541" cy="275721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78418" y="1470360"/>
            <a:ext cx="3219983" cy="55411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DRM License Server</a:t>
            </a:r>
          </a:p>
        </p:txBody>
      </p:sp>
      <p:sp>
        <p:nvSpPr>
          <p:cNvPr id="31" name="Up Arrow 30"/>
          <p:cNvSpPr/>
          <p:nvPr/>
        </p:nvSpPr>
        <p:spPr>
          <a:xfrm>
            <a:off x="5206405" y="2060406"/>
            <a:ext cx="247541" cy="284293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6522873" y="2068978"/>
            <a:ext cx="247541" cy="275721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3360252" y="2693668"/>
            <a:ext cx="967403" cy="20291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29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Video Engine (UVE)</a:t>
            </a:r>
          </a:p>
        </p:txBody>
      </p:sp>
      <p:sp>
        <p:nvSpPr>
          <p:cNvPr id="5" name="Freeform 4"/>
          <p:cNvSpPr/>
          <p:nvPr/>
        </p:nvSpPr>
        <p:spPr>
          <a:xfrm>
            <a:off x="4191002" y="3882485"/>
            <a:ext cx="3505199" cy="1286047"/>
          </a:xfrm>
          <a:custGeom>
            <a:avLst/>
            <a:gdLst>
              <a:gd name="connsiteX0" fmla="*/ 4202429 w 5349314"/>
              <a:gd name="connsiteY0" fmla="*/ 1947627 h 1962648"/>
              <a:gd name="connsiteX1" fmla="*/ 4234845 w 5349314"/>
              <a:gd name="connsiteY1" fmla="*/ 1952574 h 1962648"/>
              <a:gd name="connsiteX2" fmla="*/ 4218544 w 5349314"/>
              <a:gd name="connsiteY2" fmla="*/ 1951341 h 1962648"/>
              <a:gd name="connsiteX3" fmla="*/ 3928708 w 5349314"/>
              <a:gd name="connsiteY3" fmla="*/ 1857925 h 1962648"/>
              <a:gd name="connsiteX4" fmla="*/ 3957226 w 5349314"/>
              <a:gd name="connsiteY4" fmla="*/ 1871663 h 1962648"/>
              <a:gd name="connsiteX5" fmla="*/ 3942546 w 5349314"/>
              <a:gd name="connsiteY5" fmla="*/ 1865879 h 1962648"/>
              <a:gd name="connsiteX6" fmla="*/ 3757771 w 5349314"/>
              <a:gd name="connsiteY6" fmla="*/ 1744269 h 1962648"/>
              <a:gd name="connsiteX7" fmla="*/ 3769043 w 5349314"/>
              <a:gd name="connsiteY7" fmla="*/ 1753570 h 1962648"/>
              <a:gd name="connsiteX8" fmla="*/ 3769043 w 5349314"/>
              <a:gd name="connsiteY8" fmla="*/ 1754514 h 1962648"/>
              <a:gd name="connsiteX9" fmla="*/ 5339238 w 5349314"/>
              <a:gd name="connsiteY9" fmla="*/ 848169 h 1962648"/>
              <a:gd name="connsiteX10" fmla="*/ 5344248 w 5349314"/>
              <a:gd name="connsiteY10" fmla="*/ 880990 h 1962648"/>
              <a:gd name="connsiteX11" fmla="*/ 5349314 w 5349314"/>
              <a:gd name="connsiteY11" fmla="*/ 981324 h 1962648"/>
              <a:gd name="connsiteX12" fmla="*/ 4367990 w 5349314"/>
              <a:gd name="connsiteY12" fmla="*/ 1962648 h 1962648"/>
              <a:gd name="connsiteX13" fmla="*/ 4367990 w 5349314"/>
              <a:gd name="connsiteY13" fmla="*/ 1962648 h 1962648"/>
              <a:gd name="connsiteX14" fmla="*/ 4468324 w 5349314"/>
              <a:gd name="connsiteY14" fmla="*/ 1957582 h 1962648"/>
              <a:gd name="connsiteX15" fmla="*/ 5349313 w 5349314"/>
              <a:gd name="connsiteY15" fmla="*/ 981324 h 1962648"/>
              <a:gd name="connsiteX16" fmla="*/ 5258326 w 5349314"/>
              <a:gd name="connsiteY16" fmla="*/ 570556 h 1962648"/>
              <a:gd name="connsiteX17" fmla="*/ 5272197 w 5349314"/>
              <a:gd name="connsiteY17" fmla="*/ 599349 h 1962648"/>
              <a:gd name="connsiteX18" fmla="*/ 5329377 w 5349314"/>
              <a:gd name="connsiteY18" fmla="*/ 783553 h 1962648"/>
              <a:gd name="connsiteX19" fmla="*/ 5334294 w 5349314"/>
              <a:gd name="connsiteY19" fmla="*/ 815774 h 1962648"/>
              <a:gd name="connsiteX20" fmla="*/ 5305195 w 5349314"/>
              <a:gd name="connsiteY20" fmla="*/ 689509 h 1962648"/>
              <a:gd name="connsiteX21" fmla="*/ 5064279 w 5349314"/>
              <a:gd name="connsiteY21" fmla="*/ 290319 h 1962648"/>
              <a:gd name="connsiteX22" fmla="*/ 5181719 w 5349314"/>
              <a:gd name="connsiteY22" fmla="*/ 432657 h 1962648"/>
              <a:gd name="connsiteX23" fmla="*/ 5230873 w 5349314"/>
              <a:gd name="connsiteY23" fmla="*/ 513567 h 1962648"/>
              <a:gd name="connsiteX24" fmla="*/ 5244592 w 5349314"/>
              <a:gd name="connsiteY24" fmla="*/ 542045 h 1962648"/>
              <a:gd name="connsiteX25" fmla="*/ 5181718 w 5349314"/>
              <a:gd name="connsiteY25" fmla="*/ 432656 h 1962648"/>
              <a:gd name="connsiteX26" fmla="*/ 5064292 w 5349314"/>
              <a:gd name="connsiteY26" fmla="*/ 290335 h 1962648"/>
              <a:gd name="connsiteX27" fmla="*/ 981324 w 5349314"/>
              <a:gd name="connsiteY27" fmla="*/ 0 h 1962648"/>
              <a:gd name="connsiteX28" fmla="*/ 1529992 w 5349314"/>
              <a:gd name="connsiteY28" fmla="*/ 167595 h 1962648"/>
              <a:gd name="connsiteX29" fmla="*/ 1672324 w 5349314"/>
              <a:gd name="connsiteY29" fmla="*/ 285030 h 1962648"/>
              <a:gd name="connsiteX30" fmla="*/ 1738059 w 5349314"/>
              <a:gd name="connsiteY30" fmla="*/ 334803 h 1962648"/>
              <a:gd name="connsiteX31" fmla="*/ 2674656 w 5349314"/>
              <a:gd name="connsiteY31" fmla="*/ 627088 h 1962648"/>
              <a:gd name="connsiteX32" fmla="*/ 3611253 w 5349314"/>
              <a:gd name="connsiteY32" fmla="*/ 334803 h 1962648"/>
              <a:gd name="connsiteX33" fmla="*/ 3673976 w 5349314"/>
              <a:gd name="connsiteY33" fmla="*/ 287312 h 1962648"/>
              <a:gd name="connsiteX34" fmla="*/ 3671695 w 5349314"/>
              <a:gd name="connsiteY34" fmla="*/ 290324 h 1962648"/>
              <a:gd name="connsiteX35" fmla="*/ 3554260 w 5349314"/>
              <a:gd name="connsiteY35" fmla="*/ 432656 h 1962648"/>
              <a:gd name="connsiteX36" fmla="*/ 3386665 w 5349314"/>
              <a:gd name="connsiteY36" fmla="*/ 981324 h 1962648"/>
              <a:gd name="connsiteX37" fmla="*/ 3674089 w 5349314"/>
              <a:gd name="connsiteY37" fmla="*/ 1675225 h 1962648"/>
              <a:gd name="connsiteX38" fmla="*/ 3676987 w 5349314"/>
              <a:gd name="connsiteY38" fmla="*/ 1677616 h 1962648"/>
              <a:gd name="connsiteX39" fmla="*/ 3611254 w 5349314"/>
              <a:gd name="connsiteY39" fmla="*/ 1627845 h 1962648"/>
              <a:gd name="connsiteX40" fmla="*/ 2674657 w 5349314"/>
              <a:gd name="connsiteY40" fmla="*/ 1335560 h 1962648"/>
              <a:gd name="connsiteX41" fmla="*/ 1738060 w 5349314"/>
              <a:gd name="connsiteY41" fmla="*/ 1627845 h 1962648"/>
              <a:gd name="connsiteX42" fmla="*/ 1672313 w 5349314"/>
              <a:gd name="connsiteY42" fmla="*/ 1677627 h 1962648"/>
              <a:gd name="connsiteX43" fmla="*/ 1529992 w 5349314"/>
              <a:gd name="connsiteY43" fmla="*/ 1795053 h 1962648"/>
              <a:gd name="connsiteX44" fmla="*/ 981324 w 5349314"/>
              <a:gd name="connsiteY44" fmla="*/ 1962648 h 1962648"/>
              <a:gd name="connsiteX45" fmla="*/ 0 w 5349314"/>
              <a:gd name="connsiteY45" fmla="*/ 981324 h 1962648"/>
              <a:gd name="connsiteX46" fmla="*/ 981324 w 5349314"/>
              <a:gd name="connsiteY46" fmla="*/ 0 h 196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349314" h="1962648">
                <a:moveTo>
                  <a:pt x="4202429" y="1947627"/>
                </a:moveTo>
                <a:lnTo>
                  <a:pt x="4234845" y="1952574"/>
                </a:lnTo>
                <a:lnTo>
                  <a:pt x="4218544" y="1951341"/>
                </a:lnTo>
                <a:close/>
                <a:moveTo>
                  <a:pt x="3928708" y="1857925"/>
                </a:moveTo>
                <a:lnTo>
                  <a:pt x="3957226" y="1871663"/>
                </a:lnTo>
                <a:lnTo>
                  <a:pt x="3942546" y="1865879"/>
                </a:lnTo>
                <a:close/>
                <a:moveTo>
                  <a:pt x="3757771" y="1744269"/>
                </a:moveTo>
                <a:lnTo>
                  <a:pt x="3769043" y="1753570"/>
                </a:lnTo>
                <a:lnTo>
                  <a:pt x="3769043" y="1754514"/>
                </a:lnTo>
                <a:close/>
                <a:moveTo>
                  <a:pt x="5339238" y="848169"/>
                </a:moveTo>
                <a:lnTo>
                  <a:pt x="5344248" y="880990"/>
                </a:lnTo>
                <a:cubicBezTo>
                  <a:pt x="5347598" y="913979"/>
                  <a:pt x="5349314" y="947451"/>
                  <a:pt x="5349314" y="981324"/>
                </a:cubicBezTo>
                <a:cubicBezTo>
                  <a:pt x="5349314" y="1523294"/>
                  <a:pt x="4909960" y="1962648"/>
                  <a:pt x="4367990" y="1962648"/>
                </a:cubicBezTo>
                <a:lnTo>
                  <a:pt x="4367990" y="1962648"/>
                </a:lnTo>
                <a:lnTo>
                  <a:pt x="4468324" y="1957582"/>
                </a:lnTo>
                <a:cubicBezTo>
                  <a:pt x="4963162" y="1907328"/>
                  <a:pt x="5349313" y="1489421"/>
                  <a:pt x="5349313" y="981324"/>
                </a:cubicBezTo>
                <a:close/>
                <a:moveTo>
                  <a:pt x="5258326" y="570556"/>
                </a:moveTo>
                <a:lnTo>
                  <a:pt x="5272197" y="599349"/>
                </a:lnTo>
                <a:cubicBezTo>
                  <a:pt x="5297025" y="658051"/>
                  <a:pt x="5316305" y="719671"/>
                  <a:pt x="5329377" y="783553"/>
                </a:cubicBezTo>
                <a:lnTo>
                  <a:pt x="5334294" y="815774"/>
                </a:lnTo>
                <a:lnTo>
                  <a:pt x="5305195" y="689509"/>
                </a:lnTo>
                <a:close/>
                <a:moveTo>
                  <a:pt x="5064279" y="290319"/>
                </a:moveTo>
                <a:lnTo>
                  <a:pt x="5181719" y="432657"/>
                </a:lnTo>
                <a:cubicBezTo>
                  <a:pt x="5199354" y="458760"/>
                  <a:pt x="5215766" y="485758"/>
                  <a:pt x="5230873" y="513567"/>
                </a:cubicBezTo>
                <a:lnTo>
                  <a:pt x="5244592" y="542045"/>
                </a:lnTo>
                <a:lnTo>
                  <a:pt x="5181718" y="432656"/>
                </a:lnTo>
                <a:lnTo>
                  <a:pt x="5064292" y="290335"/>
                </a:lnTo>
                <a:close/>
                <a:moveTo>
                  <a:pt x="981324" y="0"/>
                </a:moveTo>
                <a:cubicBezTo>
                  <a:pt x="1184563" y="0"/>
                  <a:pt x="1373371" y="61784"/>
                  <a:pt x="1529992" y="167595"/>
                </a:cubicBezTo>
                <a:lnTo>
                  <a:pt x="1672324" y="285030"/>
                </a:lnTo>
                <a:lnTo>
                  <a:pt x="1738059" y="334803"/>
                </a:lnTo>
                <a:cubicBezTo>
                  <a:pt x="2003912" y="519098"/>
                  <a:pt x="2326673" y="627088"/>
                  <a:pt x="2674656" y="627088"/>
                </a:cubicBezTo>
                <a:cubicBezTo>
                  <a:pt x="3022639" y="627088"/>
                  <a:pt x="3345400" y="519098"/>
                  <a:pt x="3611253" y="334803"/>
                </a:cubicBezTo>
                <a:lnTo>
                  <a:pt x="3673976" y="287312"/>
                </a:lnTo>
                <a:lnTo>
                  <a:pt x="3671695" y="290324"/>
                </a:lnTo>
                <a:lnTo>
                  <a:pt x="3554260" y="432656"/>
                </a:lnTo>
                <a:cubicBezTo>
                  <a:pt x="3448449" y="589277"/>
                  <a:pt x="3386665" y="778085"/>
                  <a:pt x="3386665" y="981324"/>
                </a:cubicBezTo>
                <a:cubicBezTo>
                  <a:pt x="3386665" y="1252309"/>
                  <a:pt x="3496504" y="1497640"/>
                  <a:pt x="3674089" y="1675225"/>
                </a:cubicBezTo>
                <a:lnTo>
                  <a:pt x="3676987" y="1677616"/>
                </a:lnTo>
                <a:lnTo>
                  <a:pt x="3611254" y="1627845"/>
                </a:lnTo>
                <a:cubicBezTo>
                  <a:pt x="3345400" y="1443550"/>
                  <a:pt x="3022640" y="1335560"/>
                  <a:pt x="2674657" y="1335560"/>
                </a:cubicBezTo>
                <a:cubicBezTo>
                  <a:pt x="2326674" y="1335560"/>
                  <a:pt x="2003913" y="1443550"/>
                  <a:pt x="1738060" y="1627845"/>
                </a:cubicBezTo>
                <a:lnTo>
                  <a:pt x="1672313" y="1677627"/>
                </a:lnTo>
                <a:lnTo>
                  <a:pt x="1529992" y="1795053"/>
                </a:lnTo>
                <a:cubicBezTo>
                  <a:pt x="1373371" y="1900864"/>
                  <a:pt x="1184563" y="1962648"/>
                  <a:pt x="981324" y="1962648"/>
                </a:cubicBezTo>
                <a:cubicBezTo>
                  <a:pt x="439354" y="1962648"/>
                  <a:pt x="0" y="1523294"/>
                  <a:pt x="0" y="981324"/>
                </a:cubicBezTo>
                <a:cubicBezTo>
                  <a:pt x="0" y="439354"/>
                  <a:pt x="439354" y="0"/>
                  <a:pt x="98132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 rot="16200000">
            <a:off x="3081426" y="2785975"/>
            <a:ext cx="3505198" cy="1286047"/>
          </a:xfrm>
          <a:custGeom>
            <a:avLst/>
            <a:gdLst>
              <a:gd name="connsiteX0" fmla="*/ 10074 w 5349314"/>
              <a:gd name="connsiteY0" fmla="*/ 1114467 h 1962648"/>
              <a:gd name="connsiteX1" fmla="*/ 5067 w 5349314"/>
              <a:gd name="connsiteY1" fmla="*/ 1081659 h 1962648"/>
              <a:gd name="connsiteX2" fmla="*/ 0 w 5349314"/>
              <a:gd name="connsiteY2" fmla="*/ 981324 h 1962648"/>
              <a:gd name="connsiteX3" fmla="*/ 44118 w 5349314"/>
              <a:gd name="connsiteY3" fmla="*/ 1273136 h 1962648"/>
              <a:gd name="connsiteX4" fmla="*/ 19937 w 5349314"/>
              <a:gd name="connsiteY4" fmla="*/ 1179095 h 1962648"/>
              <a:gd name="connsiteX5" fmla="*/ 15022 w 5349314"/>
              <a:gd name="connsiteY5" fmla="*/ 1146887 h 1962648"/>
              <a:gd name="connsiteX6" fmla="*/ 90983 w 5349314"/>
              <a:gd name="connsiteY6" fmla="*/ 1392082 h 1962648"/>
              <a:gd name="connsiteX7" fmla="*/ 77118 w 5349314"/>
              <a:gd name="connsiteY7" fmla="*/ 1363300 h 1962648"/>
              <a:gd name="connsiteX8" fmla="*/ 44120 w 5349314"/>
              <a:gd name="connsiteY8" fmla="*/ 1273144 h 1962648"/>
              <a:gd name="connsiteX9" fmla="*/ 167592 w 5349314"/>
              <a:gd name="connsiteY9" fmla="*/ 1529987 h 1962648"/>
              <a:gd name="connsiteX10" fmla="*/ 118441 w 5349314"/>
              <a:gd name="connsiteY10" fmla="*/ 1449082 h 1962648"/>
              <a:gd name="connsiteX11" fmla="*/ 104727 w 5349314"/>
              <a:gd name="connsiteY11" fmla="*/ 1420614 h 1962648"/>
              <a:gd name="connsiteX12" fmla="*/ 285023 w 5349314"/>
              <a:gd name="connsiteY12" fmla="*/ 1672316 h 1962648"/>
              <a:gd name="connsiteX13" fmla="*/ 242186 w 5349314"/>
              <a:gd name="connsiteY13" fmla="*/ 1620397 h 1962648"/>
              <a:gd name="connsiteX14" fmla="*/ 285021 w 5349314"/>
              <a:gd name="connsiteY14" fmla="*/ 1672313 h 1962648"/>
              <a:gd name="connsiteX15" fmla="*/ 1146887 w 5349314"/>
              <a:gd name="connsiteY15" fmla="*/ 15022 h 1962648"/>
              <a:gd name="connsiteX16" fmla="*/ 1114467 w 5349314"/>
              <a:gd name="connsiteY16" fmla="*/ 10074 h 1962648"/>
              <a:gd name="connsiteX17" fmla="*/ 1130770 w 5349314"/>
              <a:gd name="connsiteY17" fmla="*/ 11307 h 1962648"/>
              <a:gd name="connsiteX18" fmla="*/ 1273141 w 5349314"/>
              <a:gd name="connsiteY18" fmla="*/ 44119 h 1962648"/>
              <a:gd name="connsiteX19" fmla="*/ 1273140 w 5349314"/>
              <a:gd name="connsiteY19" fmla="*/ 44119 h 1962648"/>
              <a:gd name="connsiteX20" fmla="*/ 1273139 w 5349314"/>
              <a:gd name="connsiteY20" fmla="*/ 44118 h 1962648"/>
              <a:gd name="connsiteX21" fmla="*/ 1273140 w 5349314"/>
              <a:gd name="connsiteY21" fmla="*/ 44119 h 1962648"/>
              <a:gd name="connsiteX22" fmla="*/ 1420613 w 5349314"/>
              <a:gd name="connsiteY22" fmla="*/ 104727 h 1962648"/>
              <a:gd name="connsiteX23" fmla="*/ 1392083 w 5349314"/>
              <a:gd name="connsiteY23" fmla="*/ 90983 h 1962648"/>
              <a:gd name="connsiteX24" fmla="*/ 1406769 w 5349314"/>
              <a:gd name="connsiteY24" fmla="*/ 96769 h 1962648"/>
              <a:gd name="connsiteX25" fmla="*/ 1614766 w 5349314"/>
              <a:gd name="connsiteY25" fmla="*/ 237540 h 1962648"/>
              <a:gd name="connsiteX26" fmla="*/ 1529992 w 5349314"/>
              <a:gd name="connsiteY26" fmla="*/ 167595 h 1962648"/>
              <a:gd name="connsiteX27" fmla="*/ 1529991 w 5349314"/>
              <a:gd name="connsiteY27" fmla="*/ 167594 h 1962648"/>
              <a:gd name="connsiteX28" fmla="*/ 1529992 w 5349314"/>
              <a:gd name="connsiteY28" fmla="*/ 167595 h 1962648"/>
              <a:gd name="connsiteX29" fmla="*/ 5349314 w 5349314"/>
              <a:gd name="connsiteY29" fmla="*/ 981324 h 1962648"/>
              <a:gd name="connsiteX30" fmla="*/ 4367990 w 5349314"/>
              <a:gd name="connsiteY30" fmla="*/ 1962648 h 1962648"/>
              <a:gd name="connsiteX31" fmla="*/ 3819323 w 5349314"/>
              <a:gd name="connsiteY31" fmla="*/ 1795053 h 1962648"/>
              <a:gd name="connsiteX32" fmla="*/ 3769043 w 5349314"/>
              <a:gd name="connsiteY32" fmla="*/ 1753569 h 1962648"/>
              <a:gd name="connsiteX33" fmla="*/ 3769043 w 5349314"/>
              <a:gd name="connsiteY33" fmla="*/ 1754514 h 1962648"/>
              <a:gd name="connsiteX34" fmla="*/ 3757763 w 5349314"/>
              <a:gd name="connsiteY34" fmla="*/ 1744262 h 1962648"/>
              <a:gd name="connsiteX35" fmla="*/ 3677001 w 5349314"/>
              <a:gd name="connsiteY35" fmla="*/ 1677627 h 1962648"/>
              <a:gd name="connsiteX36" fmla="*/ 3611254 w 5349314"/>
              <a:gd name="connsiteY36" fmla="*/ 1627845 h 1962648"/>
              <a:gd name="connsiteX37" fmla="*/ 2674657 w 5349314"/>
              <a:gd name="connsiteY37" fmla="*/ 1335560 h 1962648"/>
              <a:gd name="connsiteX38" fmla="*/ 1738060 w 5349314"/>
              <a:gd name="connsiteY38" fmla="*/ 1627845 h 1962648"/>
              <a:gd name="connsiteX39" fmla="*/ 1675336 w 5349314"/>
              <a:gd name="connsiteY39" fmla="*/ 1675339 h 1962648"/>
              <a:gd name="connsiteX40" fmla="*/ 1677618 w 5349314"/>
              <a:gd name="connsiteY40" fmla="*/ 1672324 h 1962648"/>
              <a:gd name="connsiteX41" fmla="*/ 1795053 w 5349314"/>
              <a:gd name="connsiteY41" fmla="*/ 1529992 h 1962648"/>
              <a:gd name="connsiteX42" fmla="*/ 1962648 w 5349314"/>
              <a:gd name="connsiteY42" fmla="*/ 981324 h 1962648"/>
              <a:gd name="connsiteX43" fmla="*/ 1675225 w 5349314"/>
              <a:gd name="connsiteY43" fmla="*/ 287423 h 1962648"/>
              <a:gd name="connsiteX44" fmla="*/ 1672326 w 5349314"/>
              <a:gd name="connsiteY44" fmla="*/ 285031 h 1962648"/>
              <a:gd name="connsiteX45" fmla="*/ 1738059 w 5349314"/>
              <a:gd name="connsiteY45" fmla="*/ 334803 h 1962648"/>
              <a:gd name="connsiteX46" fmla="*/ 2674656 w 5349314"/>
              <a:gd name="connsiteY46" fmla="*/ 627088 h 1962648"/>
              <a:gd name="connsiteX47" fmla="*/ 3611253 w 5349314"/>
              <a:gd name="connsiteY47" fmla="*/ 334803 h 1962648"/>
              <a:gd name="connsiteX48" fmla="*/ 3677013 w 5349314"/>
              <a:gd name="connsiteY48" fmla="*/ 285012 h 1962648"/>
              <a:gd name="connsiteX49" fmla="*/ 3757751 w 5349314"/>
              <a:gd name="connsiteY49" fmla="*/ 218396 h 1962648"/>
              <a:gd name="connsiteX50" fmla="*/ 3769043 w 5349314"/>
              <a:gd name="connsiteY50" fmla="*/ 208133 h 1962648"/>
              <a:gd name="connsiteX51" fmla="*/ 3769043 w 5349314"/>
              <a:gd name="connsiteY51" fmla="*/ 209080 h 1962648"/>
              <a:gd name="connsiteX52" fmla="*/ 3819323 w 5349314"/>
              <a:gd name="connsiteY52" fmla="*/ 167595 h 1962648"/>
              <a:gd name="connsiteX53" fmla="*/ 4367990 w 5349314"/>
              <a:gd name="connsiteY53" fmla="*/ 0 h 1962648"/>
              <a:gd name="connsiteX54" fmla="*/ 5349314 w 5349314"/>
              <a:gd name="connsiteY54" fmla="*/ 981324 h 196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349314" h="1962648">
                <a:moveTo>
                  <a:pt x="10074" y="1114467"/>
                </a:moveTo>
                <a:lnTo>
                  <a:pt x="5067" y="1081659"/>
                </a:lnTo>
                <a:cubicBezTo>
                  <a:pt x="1717" y="1048670"/>
                  <a:pt x="0" y="1015197"/>
                  <a:pt x="0" y="981324"/>
                </a:cubicBezTo>
                <a:close/>
                <a:moveTo>
                  <a:pt x="44118" y="1273136"/>
                </a:moveTo>
                <a:lnTo>
                  <a:pt x="19937" y="1179095"/>
                </a:lnTo>
                <a:lnTo>
                  <a:pt x="15022" y="1146887"/>
                </a:lnTo>
                <a:close/>
                <a:moveTo>
                  <a:pt x="90983" y="1392082"/>
                </a:moveTo>
                <a:lnTo>
                  <a:pt x="77118" y="1363300"/>
                </a:lnTo>
                <a:lnTo>
                  <a:pt x="44120" y="1273144"/>
                </a:lnTo>
                <a:close/>
                <a:moveTo>
                  <a:pt x="167592" y="1529987"/>
                </a:moveTo>
                <a:lnTo>
                  <a:pt x="118441" y="1449082"/>
                </a:lnTo>
                <a:lnTo>
                  <a:pt x="104727" y="1420614"/>
                </a:lnTo>
                <a:close/>
                <a:moveTo>
                  <a:pt x="285023" y="1672316"/>
                </a:moveTo>
                <a:lnTo>
                  <a:pt x="242186" y="1620397"/>
                </a:lnTo>
                <a:lnTo>
                  <a:pt x="285021" y="1672313"/>
                </a:lnTo>
                <a:close/>
                <a:moveTo>
                  <a:pt x="1146887" y="15022"/>
                </a:moveTo>
                <a:lnTo>
                  <a:pt x="1114467" y="10074"/>
                </a:lnTo>
                <a:lnTo>
                  <a:pt x="1130770" y="11307"/>
                </a:lnTo>
                <a:close/>
                <a:moveTo>
                  <a:pt x="1273141" y="44119"/>
                </a:moveTo>
                <a:lnTo>
                  <a:pt x="1273140" y="44119"/>
                </a:lnTo>
                <a:lnTo>
                  <a:pt x="1273139" y="44118"/>
                </a:lnTo>
                <a:lnTo>
                  <a:pt x="1273140" y="44119"/>
                </a:lnTo>
                <a:close/>
                <a:moveTo>
                  <a:pt x="1420613" y="104727"/>
                </a:moveTo>
                <a:lnTo>
                  <a:pt x="1392083" y="90983"/>
                </a:lnTo>
                <a:lnTo>
                  <a:pt x="1406769" y="96769"/>
                </a:lnTo>
                <a:close/>
                <a:moveTo>
                  <a:pt x="1614766" y="237540"/>
                </a:moveTo>
                <a:lnTo>
                  <a:pt x="1529992" y="167595"/>
                </a:lnTo>
                <a:lnTo>
                  <a:pt x="1529991" y="167594"/>
                </a:lnTo>
                <a:lnTo>
                  <a:pt x="1529992" y="167595"/>
                </a:lnTo>
                <a:close/>
                <a:moveTo>
                  <a:pt x="5349314" y="981324"/>
                </a:moveTo>
                <a:cubicBezTo>
                  <a:pt x="5349314" y="1523294"/>
                  <a:pt x="4909960" y="1962648"/>
                  <a:pt x="4367990" y="1962648"/>
                </a:cubicBezTo>
                <a:cubicBezTo>
                  <a:pt x="4164751" y="1962648"/>
                  <a:pt x="3975943" y="1900864"/>
                  <a:pt x="3819323" y="1795053"/>
                </a:cubicBezTo>
                <a:lnTo>
                  <a:pt x="3769043" y="1753569"/>
                </a:lnTo>
                <a:lnTo>
                  <a:pt x="3769043" y="1754514"/>
                </a:lnTo>
                <a:lnTo>
                  <a:pt x="3757763" y="1744262"/>
                </a:lnTo>
                <a:lnTo>
                  <a:pt x="3677001" y="1677627"/>
                </a:lnTo>
                <a:lnTo>
                  <a:pt x="3611254" y="1627845"/>
                </a:lnTo>
                <a:cubicBezTo>
                  <a:pt x="3345400" y="1443550"/>
                  <a:pt x="3022640" y="1335560"/>
                  <a:pt x="2674657" y="1335560"/>
                </a:cubicBezTo>
                <a:cubicBezTo>
                  <a:pt x="2326674" y="1335560"/>
                  <a:pt x="2003913" y="1443550"/>
                  <a:pt x="1738060" y="1627845"/>
                </a:cubicBezTo>
                <a:lnTo>
                  <a:pt x="1675336" y="1675339"/>
                </a:lnTo>
                <a:lnTo>
                  <a:pt x="1677618" y="1672324"/>
                </a:lnTo>
                <a:lnTo>
                  <a:pt x="1795053" y="1529992"/>
                </a:lnTo>
                <a:cubicBezTo>
                  <a:pt x="1900864" y="1373371"/>
                  <a:pt x="1962648" y="1184563"/>
                  <a:pt x="1962648" y="981324"/>
                </a:cubicBezTo>
                <a:cubicBezTo>
                  <a:pt x="1962648" y="710339"/>
                  <a:pt x="1852810" y="465008"/>
                  <a:pt x="1675225" y="287423"/>
                </a:cubicBezTo>
                <a:lnTo>
                  <a:pt x="1672326" y="285031"/>
                </a:lnTo>
                <a:lnTo>
                  <a:pt x="1738059" y="334803"/>
                </a:lnTo>
                <a:cubicBezTo>
                  <a:pt x="2003912" y="519098"/>
                  <a:pt x="2326673" y="627088"/>
                  <a:pt x="2674656" y="627088"/>
                </a:cubicBezTo>
                <a:cubicBezTo>
                  <a:pt x="3022639" y="627088"/>
                  <a:pt x="3345400" y="519098"/>
                  <a:pt x="3611253" y="334803"/>
                </a:cubicBezTo>
                <a:lnTo>
                  <a:pt x="3677013" y="285012"/>
                </a:lnTo>
                <a:lnTo>
                  <a:pt x="3757751" y="218396"/>
                </a:lnTo>
                <a:lnTo>
                  <a:pt x="3769043" y="208133"/>
                </a:lnTo>
                <a:lnTo>
                  <a:pt x="3769043" y="209080"/>
                </a:lnTo>
                <a:lnTo>
                  <a:pt x="3819323" y="167595"/>
                </a:lnTo>
                <a:cubicBezTo>
                  <a:pt x="3975943" y="61784"/>
                  <a:pt x="4164751" y="0"/>
                  <a:pt x="4367990" y="0"/>
                </a:cubicBezTo>
                <a:cubicBezTo>
                  <a:pt x="4909960" y="0"/>
                  <a:pt x="5349314" y="439354"/>
                  <a:pt x="5349314" y="9813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191001" y="1689466"/>
            <a:ext cx="3505199" cy="1286047"/>
          </a:xfrm>
          <a:custGeom>
            <a:avLst/>
            <a:gdLst>
              <a:gd name="connsiteX0" fmla="*/ 218386 w 5349314"/>
              <a:gd name="connsiteY0" fmla="*/ 1591551 h 1962648"/>
              <a:gd name="connsiteX1" fmla="*/ 218397 w 5349314"/>
              <a:gd name="connsiteY1" fmla="*/ 1591563 h 1962648"/>
              <a:gd name="connsiteX2" fmla="*/ 285013 w 5349314"/>
              <a:gd name="connsiteY2" fmla="*/ 1672301 h 1962648"/>
              <a:gd name="connsiteX3" fmla="*/ 285037 w 5349314"/>
              <a:gd name="connsiteY3" fmla="*/ 1672333 h 1962648"/>
              <a:gd name="connsiteX4" fmla="*/ 104721 w 5349314"/>
              <a:gd name="connsiteY4" fmla="*/ 1420600 h 1962648"/>
              <a:gd name="connsiteX5" fmla="*/ 167596 w 5349314"/>
              <a:gd name="connsiteY5" fmla="*/ 1529991 h 1962648"/>
              <a:gd name="connsiteX6" fmla="*/ 209081 w 5349314"/>
              <a:gd name="connsiteY6" fmla="*/ 1580271 h 1962648"/>
              <a:gd name="connsiteX7" fmla="*/ 209079 w 5349314"/>
              <a:gd name="connsiteY7" fmla="*/ 1580271 h 1962648"/>
              <a:gd name="connsiteX8" fmla="*/ 167595 w 5349314"/>
              <a:gd name="connsiteY8" fmla="*/ 1529992 h 1962648"/>
              <a:gd name="connsiteX9" fmla="*/ 118441 w 5349314"/>
              <a:gd name="connsiteY9" fmla="*/ 1449081 h 1962648"/>
              <a:gd name="connsiteX10" fmla="*/ 15020 w 5349314"/>
              <a:gd name="connsiteY10" fmla="*/ 1146874 h 1962648"/>
              <a:gd name="connsiteX11" fmla="*/ 44120 w 5349314"/>
              <a:gd name="connsiteY11" fmla="*/ 1273140 h 1962648"/>
              <a:gd name="connsiteX12" fmla="*/ 90989 w 5349314"/>
              <a:gd name="connsiteY12" fmla="*/ 1392095 h 1962648"/>
              <a:gd name="connsiteX13" fmla="*/ 77118 w 5349314"/>
              <a:gd name="connsiteY13" fmla="*/ 1363300 h 1962648"/>
              <a:gd name="connsiteX14" fmla="*/ 19937 w 5349314"/>
              <a:gd name="connsiteY14" fmla="*/ 1179095 h 1962648"/>
              <a:gd name="connsiteX15" fmla="*/ 1392088 w 5349314"/>
              <a:gd name="connsiteY15" fmla="*/ 90985 h 1962648"/>
              <a:gd name="connsiteX16" fmla="*/ 1406769 w 5349314"/>
              <a:gd name="connsiteY16" fmla="*/ 96769 h 1962648"/>
              <a:gd name="connsiteX17" fmla="*/ 1420608 w 5349314"/>
              <a:gd name="connsiteY17" fmla="*/ 104724 h 1962648"/>
              <a:gd name="connsiteX18" fmla="*/ 1114470 w 5349314"/>
              <a:gd name="connsiteY18" fmla="*/ 10074 h 1962648"/>
              <a:gd name="connsiteX19" fmla="*/ 1130770 w 5349314"/>
              <a:gd name="connsiteY19" fmla="*/ 11307 h 1962648"/>
              <a:gd name="connsiteX20" fmla="*/ 1146885 w 5349314"/>
              <a:gd name="connsiteY20" fmla="*/ 15021 h 1962648"/>
              <a:gd name="connsiteX21" fmla="*/ 4367990 w 5349314"/>
              <a:gd name="connsiteY21" fmla="*/ 0 h 1962648"/>
              <a:gd name="connsiteX22" fmla="*/ 5349314 w 5349314"/>
              <a:gd name="connsiteY22" fmla="*/ 981324 h 1962648"/>
              <a:gd name="connsiteX23" fmla="*/ 4367990 w 5349314"/>
              <a:gd name="connsiteY23" fmla="*/ 1962648 h 1962648"/>
              <a:gd name="connsiteX24" fmla="*/ 3819323 w 5349314"/>
              <a:gd name="connsiteY24" fmla="*/ 1795053 h 1962648"/>
              <a:gd name="connsiteX25" fmla="*/ 3769043 w 5349314"/>
              <a:gd name="connsiteY25" fmla="*/ 1753569 h 1962648"/>
              <a:gd name="connsiteX26" fmla="*/ 3769043 w 5349314"/>
              <a:gd name="connsiteY26" fmla="*/ 1754514 h 1962648"/>
              <a:gd name="connsiteX27" fmla="*/ 3757763 w 5349314"/>
              <a:gd name="connsiteY27" fmla="*/ 1744262 h 1962648"/>
              <a:gd name="connsiteX28" fmla="*/ 3677001 w 5349314"/>
              <a:gd name="connsiteY28" fmla="*/ 1677627 h 1962648"/>
              <a:gd name="connsiteX29" fmla="*/ 3611254 w 5349314"/>
              <a:gd name="connsiteY29" fmla="*/ 1627845 h 1962648"/>
              <a:gd name="connsiteX30" fmla="*/ 2674657 w 5349314"/>
              <a:gd name="connsiteY30" fmla="*/ 1335560 h 1962648"/>
              <a:gd name="connsiteX31" fmla="*/ 1738060 w 5349314"/>
              <a:gd name="connsiteY31" fmla="*/ 1627845 h 1962648"/>
              <a:gd name="connsiteX32" fmla="*/ 1675340 w 5349314"/>
              <a:gd name="connsiteY32" fmla="*/ 1675336 h 1962648"/>
              <a:gd name="connsiteX33" fmla="*/ 1677628 w 5349314"/>
              <a:gd name="connsiteY33" fmla="*/ 1672313 h 1962648"/>
              <a:gd name="connsiteX34" fmla="*/ 1744263 w 5349314"/>
              <a:gd name="connsiteY34" fmla="*/ 1591551 h 1962648"/>
              <a:gd name="connsiteX35" fmla="*/ 1754515 w 5349314"/>
              <a:gd name="connsiteY35" fmla="*/ 1580271 h 1962648"/>
              <a:gd name="connsiteX36" fmla="*/ 1753570 w 5349314"/>
              <a:gd name="connsiteY36" fmla="*/ 1580271 h 1962648"/>
              <a:gd name="connsiteX37" fmla="*/ 1795054 w 5349314"/>
              <a:gd name="connsiteY37" fmla="*/ 1529991 h 1962648"/>
              <a:gd name="connsiteX38" fmla="*/ 1962649 w 5349314"/>
              <a:gd name="connsiteY38" fmla="*/ 981324 h 1962648"/>
              <a:gd name="connsiteX39" fmla="*/ 1675226 w 5349314"/>
              <a:gd name="connsiteY39" fmla="*/ 287423 h 1962648"/>
              <a:gd name="connsiteX40" fmla="*/ 1672338 w 5349314"/>
              <a:gd name="connsiteY40" fmla="*/ 285041 h 1962648"/>
              <a:gd name="connsiteX41" fmla="*/ 1738059 w 5349314"/>
              <a:gd name="connsiteY41" fmla="*/ 334803 h 1962648"/>
              <a:gd name="connsiteX42" fmla="*/ 2674656 w 5349314"/>
              <a:gd name="connsiteY42" fmla="*/ 627088 h 1962648"/>
              <a:gd name="connsiteX43" fmla="*/ 3611253 w 5349314"/>
              <a:gd name="connsiteY43" fmla="*/ 334803 h 1962648"/>
              <a:gd name="connsiteX44" fmla="*/ 3677013 w 5349314"/>
              <a:gd name="connsiteY44" fmla="*/ 285012 h 1962648"/>
              <a:gd name="connsiteX45" fmla="*/ 3757751 w 5349314"/>
              <a:gd name="connsiteY45" fmla="*/ 218396 h 1962648"/>
              <a:gd name="connsiteX46" fmla="*/ 3769043 w 5349314"/>
              <a:gd name="connsiteY46" fmla="*/ 208133 h 1962648"/>
              <a:gd name="connsiteX47" fmla="*/ 3769043 w 5349314"/>
              <a:gd name="connsiteY47" fmla="*/ 209080 h 1962648"/>
              <a:gd name="connsiteX48" fmla="*/ 3819323 w 5349314"/>
              <a:gd name="connsiteY48" fmla="*/ 167595 h 1962648"/>
              <a:gd name="connsiteX49" fmla="*/ 4367990 w 5349314"/>
              <a:gd name="connsiteY49" fmla="*/ 0 h 1962648"/>
              <a:gd name="connsiteX50" fmla="*/ 981324 w 5349314"/>
              <a:gd name="connsiteY50" fmla="*/ 0 h 1962648"/>
              <a:gd name="connsiteX51" fmla="*/ 981325 w 5349314"/>
              <a:gd name="connsiteY51" fmla="*/ 0 h 1962648"/>
              <a:gd name="connsiteX52" fmla="*/ 880991 w 5349314"/>
              <a:gd name="connsiteY52" fmla="*/ 5067 h 1962648"/>
              <a:gd name="connsiteX53" fmla="*/ 1 w 5349314"/>
              <a:gd name="connsiteY53" fmla="*/ 981324 h 1962648"/>
              <a:gd name="connsiteX54" fmla="*/ 10076 w 5349314"/>
              <a:gd name="connsiteY54" fmla="*/ 1114480 h 1962648"/>
              <a:gd name="connsiteX55" fmla="*/ 5067 w 5349314"/>
              <a:gd name="connsiteY55" fmla="*/ 1081659 h 1962648"/>
              <a:gd name="connsiteX56" fmla="*/ 0 w 5349314"/>
              <a:gd name="connsiteY56" fmla="*/ 981324 h 1962648"/>
              <a:gd name="connsiteX57" fmla="*/ 981324 w 5349314"/>
              <a:gd name="connsiteY57" fmla="*/ 0 h 196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349314" h="1962648">
                <a:moveTo>
                  <a:pt x="218386" y="1591551"/>
                </a:moveTo>
                <a:lnTo>
                  <a:pt x="218397" y="1591563"/>
                </a:lnTo>
                <a:lnTo>
                  <a:pt x="285013" y="1672301"/>
                </a:lnTo>
                <a:lnTo>
                  <a:pt x="285037" y="1672333"/>
                </a:lnTo>
                <a:close/>
                <a:moveTo>
                  <a:pt x="104721" y="1420600"/>
                </a:moveTo>
                <a:lnTo>
                  <a:pt x="167596" y="1529991"/>
                </a:lnTo>
                <a:lnTo>
                  <a:pt x="209081" y="1580271"/>
                </a:lnTo>
                <a:lnTo>
                  <a:pt x="209079" y="1580271"/>
                </a:lnTo>
                <a:lnTo>
                  <a:pt x="167595" y="1529992"/>
                </a:lnTo>
                <a:cubicBezTo>
                  <a:pt x="149960" y="1503888"/>
                  <a:pt x="133548" y="1476891"/>
                  <a:pt x="118441" y="1449081"/>
                </a:cubicBezTo>
                <a:close/>
                <a:moveTo>
                  <a:pt x="15020" y="1146874"/>
                </a:moveTo>
                <a:lnTo>
                  <a:pt x="44120" y="1273140"/>
                </a:lnTo>
                <a:lnTo>
                  <a:pt x="90989" y="1392095"/>
                </a:lnTo>
                <a:lnTo>
                  <a:pt x="77118" y="1363300"/>
                </a:lnTo>
                <a:cubicBezTo>
                  <a:pt x="52289" y="1304598"/>
                  <a:pt x="33009" y="1242977"/>
                  <a:pt x="19937" y="1179095"/>
                </a:cubicBezTo>
                <a:close/>
                <a:moveTo>
                  <a:pt x="1392088" y="90985"/>
                </a:moveTo>
                <a:lnTo>
                  <a:pt x="1406769" y="96769"/>
                </a:lnTo>
                <a:lnTo>
                  <a:pt x="1420608" y="104724"/>
                </a:lnTo>
                <a:close/>
                <a:moveTo>
                  <a:pt x="1114470" y="10074"/>
                </a:moveTo>
                <a:lnTo>
                  <a:pt x="1130770" y="11307"/>
                </a:lnTo>
                <a:lnTo>
                  <a:pt x="1146885" y="15021"/>
                </a:lnTo>
                <a:close/>
                <a:moveTo>
                  <a:pt x="4367990" y="0"/>
                </a:moveTo>
                <a:cubicBezTo>
                  <a:pt x="4909960" y="0"/>
                  <a:pt x="5349314" y="439354"/>
                  <a:pt x="5349314" y="981324"/>
                </a:cubicBezTo>
                <a:cubicBezTo>
                  <a:pt x="5349314" y="1523294"/>
                  <a:pt x="4909960" y="1962648"/>
                  <a:pt x="4367990" y="1962648"/>
                </a:cubicBezTo>
                <a:cubicBezTo>
                  <a:pt x="4164751" y="1962648"/>
                  <a:pt x="3975943" y="1900864"/>
                  <a:pt x="3819323" y="1795053"/>
                </a:cubicBezTo>
                <a:lnTo>
                  <a:pt x="3769043" y="1753569"/>
                </a:lnTo>
                <a:lnTo>
                  <a:pt x="3769043" y="1754514"/>
                </a:lnTo>
                <a:lnTo>
                  <a:pt x="3757763" y="1744262"/>
                </a:lnTo>
                <a:lnTo>
                  <a:pt x="3677001" y="1677627"/>
                </a:lnTo>
                <a:lnTo>
                  <a:pt x="3611254" y="1627845"/>
                </a:lnTo>
                <a:cubicBezTo>
                  <a:pt x="3345400" y="1443550"/>
                  <a:pt x="3022640" y="1335560"/>
                  <a:pt x="2674657" y="1335560"/>
                </a:cubicBezTo>
                <a:cubicBezTo>
                  <a:pt x="2326674" y="1335560"/>
                  <a:pt x="2003913" y="1443550"/>
                  <a:pt x="1738060" y="1627845"/>
                </a:cubicBezTo>
                <a:lnTo>
                  <a:pt x="1675340" y="1675336"/>
                </a:lnTo>
                <a:lnTo>
                  <a:pt x="1677628" y="1672313"/>
                </a:lnTo>
                <a:lnTo>
                  <a:pt x="1744263" y="1591551"/>
                </a:lnTo>
                <a:lnTo>
                  <a:pt x="1754515" y="1580271"/>
                </a:lnTo>
                <a:lnTo>
                  <a:pt x="1753570" y="1580271"/>
                </a:lnTo>
                <a:lnTo>
                  <a:pt x="1795054" y="1529991"/>
                </a:lnTo>
                <a:cubicBezTo>
                  <a:pt x="1900865" y="1373371"/>
                  <a:pt x="1962649" y="1184563"/>
                  <a:pt x="1962649" y="981324"/>
                </a:cubicBezTo>
                <a:cubicBezTo>
                  <a:pt x="1962649" y="710339"/>
                  <a:pt x="1852811" y="465008"/>
                  <a:pt x="1675226" y="287423"/>
                </a:cubicBezTo>
                <a:lnTo>
                  <a:pt x="1672338" y="285041"/>
                </a:lnTo>
                <a:lnTo>
                  <a:pt x="1738059" y="334803"/>
                </a:lnTo>
                <a:cubicBezTo>
                  <a:pt x="2003912" y="519098"/>
                  <a:pt x="2326673" y="627088"/>
                  <a:pt x="2674656" y="627088"/>
                </a:cubicBezTo>
                <a:cubicBezTo>
                  <a:pt x="3022639" y="627088"/>
                  <a:pt x="3345400" y="519098"/>
                  <a:pt x="3611253" y="334803"/>
                </a:cubicBezTo>
                <a:lnTo>
                  <a:pt x="3677013" y="285012"/>
                </a:lnTo>
                <a:lnTo>
                  <a:pt x="3757751" y="218396"/>
                </a:lnTo>
                <a:lnTo>
                  <a:pt x="3769043" y="208133"/>
                </a:lnTo>
                <a:lnTo>
                  <a:pt x="3769043" y="209080"/>
                </a:lnTo>
                <a:lnTo>
                  <a:pt x="3819323" y="167595"/>
                </a:lnTo>
                <a:cubicBezTo>
                  <a:pt x="3975943" y="61784"/>
                  <a:pt x="4164751" y="0"/>
                  <a:pt x="4367990" y="0"/>
                </a:cubicBezTo>
                <a:close/>
                <a:moveTo>
                  <a:pt x="981324" y="0"/>
                </a:moveTo>
                <a:lnTo>
                  <a:pt x="981325" y="0"/>
                </a:lnTo>
                <a:lnTo>
                  <a:pt x="880991" y="5067"/>
                </a:lnTo>
                <a:cubicBezTo>
                  <a:pt x="386152" y="55320"/>
                  <a:pt x="1" y="473227"/>
                  <a:pt x="1" y="981324"/>
                </a:cubicBezTo>
                <a:lnTo>
                  <a:pt x="10076" y="1114480"/>
                </a:lnTo>
                <a:lnTo>
                  <a:pt x="5067" y="1081659"/>
                </a:lnTo>
                <a:cubicBezTo>
                  <a:pt x="1716" y="1048670"/>
                  <a:pt x="0" y="1015197"/>
                  <a:pt x="0" y="981324"/>
                </a:cubicBezTo>
                <a:cubicBezTo>
                  <a:pt x="0" y="439354"/>
                  <a:pt x="439354" y="0"/>
                  <a:pt x="981324" y="0"/>
                </a:cubicBezTo>
                <a:close/>
              </a:path>
            </a:pathLst>
          </a:custGeom>
          <a:solidFill>
            <a:srgbClr val="42B4E6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 rot="16200000">
            <a:off x="5287511" y="2785975"/>
            <a:ext cx="3505198" cy="1286047"/>
          </a:xfrm>
          <a:custGeom>
            <a:avLst/>
            <a:gdLst>
              <a:gd name="connsiteX0" fmla="*/ 3676998 w 5349314"/>
              <a:gd name="connsiteY0" fmla="*/ 1677625 h 1962648"/>
              <a:gd name="connsiteX1" fmla="*/ 3611254 w 5349314"/>
              <a:gd name="connsiteY1" fmla="*/ 1627845 h 1962648"/>
              <a:gd name="connsiteX2" fmla="*/ 2674657 w 5349314"/>
              <a:gd name="connsiteY2" fmla="*/ 1335560 h 1962648"/>
              <a:gd name="connsiteX3" fmla="*/ 1738060 w 5349314"/>
              <a:gd name="connsiteY3" fmla="*/ 1627845 h 1962648"/>
              <a:gd name="connsiteX4" fmla="*/ 1672313 w 5349314"/>
              <a:gd name="connsiteY4" fmla="*/ 1677627 h 1962648"/>
              <a:gd name="connsiteX5" fmla="*/ 1529992 w 5349314"/>
              <a:gd name="connsiteY5" fmla="*/ 1795053 h 1962648"/>
              <a:gd name="connsiteX6" fmla="*/ 981324 w 5349314"/>
              <a:gd name="connsiteY6" fmla="*/ 1962648 h 1962648"/>
              <a:gd name="connsiteX7" fmla="*/ 0 w 5349314"/>
              <a:gd name="connsiteY7" fmla="*/ 981324 h 1962648"/>
              <a:gd name="connsiteX8" fmla="*/ 981324 w 5349314"/>
              <a:gd name="connsiteY8" fmla="*/ 0 h 1962648"/>
              <a:gd name="connsiteX9" fmla="*/ 1529992 w 5349314"/>
              <a:gd name="connsiteY9" fmla="*/ 167595 h 1962648"/>
              <a:gd name="connsiteX10" fmla="*/ 1672324 w 5349314"/>
              <a:gd name="connsiteY10" fmla="*/ 285030 h 1962648"/>
              <a:gd name="connsiteX11" fmla="*/ 1738059 w 5349314"/>
              <a:gd name="connsiteY11" fmla="*/ 334803 h 1962648"/>
              <a:gd name="connsiteX12" fmla="*/ 2674656 w 5349314"/>
              <a:gd name="connsiteY12" fmla="*/ 627088 h 1962648"/>
              <a:gd name="connsiteX13" fmla="*/ 3611253 w 5349314"/>
              <a:gd name="connsiteY13" fmla="*/ 334803 h 1962648"/>
              <a:gd name="connsiteX14" fmla="*/ 3673977 w 5349314"/>
              <a:gd name="connsiteY14" fmla="*/ 287311 h 1962648"/>
              <a:gd name="connsiteX15" fmla="*/ 3671687 w 5349314"/>
              <a:gd name="connsiteY15" fmla="*/ 290335 h 1962648"/>
              <a:gd name="connsiteX16" fmla="*/ 3605052 w 5349314"/>
              <a:gd name="connsiteY16" fmla="*/ 371097 h 1962648"/>
              <a:gd name="connsiteX17" fmla="*/ 3594800 w 5349314"/>
              <a:gd name="connsiteY17" fmla="*/ 382377 h 1962648"/>
              <a:gd name="connsiteX18" fmla="*/ 3595745 w 5349314"/>
              <a:gd name="connsiteY18" fmla="*/ 382377 h 1962648"/>
              <a:gd name="connsiteX19" fmla="*/ 3554261 w 5349314"/>
              <a:gd name="connsiteY19" fmla="*/ 432657 h 1962648"/>
              <a:gd name="connsiteX20" fmla="*/ 3386666 w 5349314"/>
              <a:gd name="connsiteY20" fmla="*/ 981324 h 1962648"/>
              <a:gd name="connsiteX21" fmla="*/ 3674089 w 5349314"/>
              <a:gd name="connsiteY21" fmla="*/ 1675225 h 1962648"/>
              <a:gd name="connsiteX22" fmla="*/ 3784529 w 5349314"/>
              <a:gd name="connsiteY22" fmla="*/ 1766346 h 1962648"/>
              <a:gd name="connsiteX23" fmla="*/ 3769043 w 5349314"/>
              <a:gd name="connsiteY23" fmla="*/ 1753569 h 1962648"/>
              <a:gd name="connsiteX24" fmla="*/ 3769043 w 5349314"/>
              <a:gd name="connsiteY24" fmla="*/ 1754514 h 1962648"/>
              <a:gd name="connsiteX25" fmla="*/ 3757763 w 5349314"/>
              <a:gd name="connsiteY25" fmla="*/ 1744262 h 1962648"/>
              <a:gd name="connsiteX26" fmla="*/ 3748076 w 5349314"/>
              <a:gd name="connsiteY26" fmla="*/ 1736269 h 1962648"/>
              <a:gd name="connsiteX27" fmla="*/ 3957231 w 5349314"/>
              <a:gd name="connsiteY27" fmla="*/ 1871665 h 1962648"/>
              <a:gd name="connsiteX28" fmla="*/ 3942546 w 5349314"/>
              <a:gd name="connsiteY28" fmla="*/ 1865879 h 1962648"/>
              <a:gd name="connsiteX29" fmla="*/ 3928703 w 5349314"/>
              <a:gd name="connsiteY29" fmla="*/ 1857922 h 1962648"/>
              <a:gd name="connsiteX30" fmla="*/ 4076177 w 5349314"/>
              <a:gd name="connsiteY30" fmla="*/ 1918530 h 1962648"/>
              <a:gd name="connsiteX31" fmla="*/ 4076174 w 5349314"/>
              <a:gd name="connsiteY31" fmla="*/ 1918530 h 1962648"/>
              <a:gd name="connsiteX32" fmla="*/ 4076173 w 5349314"/>
              <a:gd name="connsiteY32" fmla="*/ 1918529 h 1962648"/>
              <a:gd name="connsiteX33" fmla="*/ 4076174 w 5349314"/>
              <a:gd name="connsiteY33" fmla="*/ 1918530 h 1962648"/>
              <a:gd name="connsiteX34" fmla="*/ 4234847 w 5349314"/>
              <a:gd name="connsiteY34" fmla="*/ 1952574 h 1962648"/>
              <a:gd name="connsiteX35" fmla="*/ 4218544 w 5349314"/>
              <a:gd name="connsiteY35" fmla="*/ 1951341 h 1962648"/>
              <a:gd name="connsiteX36" fmla="*/ 4202427 w 5349314"/>
              <a:gd name="connsiteY36" fmla="*/ 1947627 h 1962648"/>
              <a:gd name="connsiteX37" fmla="*/ 5130919 w 5349314"/>
              <a:gd name="connsiteY37" fmla="*/ 371086 h 1962648"/>
              <a:gd name="connsiteX38" fmla="*/ 5130918 w 5349314"/>
              <a:gd name="connsiteY38" fmla="*/ 371085 h 1962648"/>
              <a:gd name="connsiteX39" fmla="*/ 5064302 w 5349314"/>
              <a:gd name="connsiteY39" fmla="*/ 290347 h 1962648"/>
              <a:gd name="connsiteX40" fmla="*/ 5064290 w 5349314"/>
              <a:gd name="connsiteY40" fmla="*/ 290331 h 1962648"/>
              <a:gd name="connsiteX41" fmla="*/ 5244589 w 5349314"/>
              <a:gd name="connsiteY41" fmla="*/ 542038 h 1962648"/>
              <a:gd name="connsiteX42" fmla="*/ 5181719 w 5349314"/>
              <a:gd name="connsiteY42" fmla="*/ 432657 h 1962648"/>
              <a:gd name="connsiteX43" fmla="*/ 5140234 w 5349314"/>
              <a:gd name="connsiteY43" fmla="*/ 382377 h 1962648"/>
              <a:gd name="connsiteX44" fmla="*/ 5140235 w 5349314"/>
              <a:gd name="connsiteY44" fmla="*/ 382377 h 1962648"/>
              <a:gd name="connsiteX45" fmla="*/ 5181719 w 5349314"/>
              <a:gd name="connsiteY45" fmla="*/ 432657 h 1962648"/>
              <a:gd name="connsiteX46" fmla="*/ 5230874 w 5349314"/>
              <a:gd name="connsiteY46" fmla="*/ 513567 h 1962648"/>
              <a:gd name="connsiteX47" fmla="*/ 5305196 w 5349314"/>
              <a:gd name="connsiteY47" fmla="*/ 689509 h 1962648"/>
              <a:gd name="connsiteX48" fmla="*/ 5258331 w 5349314"/>
              <a:gd name="connsiteY48" fmla="*/ 570564 h 1962648"/>
              <a:gd name="connsiteX49" fmla="*/ 5272197 w 5349314"/>
              <a:gd name="connsiteY49" fmla="*/ 599349 h 1962648"/>
              <a:gd name="connsiteX50" fmla="*/ 5305196 w 5349314"/>
              <a:gd name="connsiteY50" fmla="*/ 689509 h 1962648"/>
              <a:gd name="connsiteX51" fmla="*/ 5334293 w 5349314"/>
              <a:gd name="connsiteY51" fmla="*/ 815762 h 1962648"/>
              <a:gd name="connsiteX52" fmla="*/ 5305196 w 5349314"/>
              <a:gd name="connsiteY52" fmla="*/ 689509 h 1962648"/>
              <a:gd name="connsiteX53" fmla="*/ 5329377 w 5349314"/>
              <a:gd name="connsiteY53" fmla="*/ 783553 h 1962648"/>
              <a:gd name="connsiteX54" fmla="*/ 5349314 w 5349314"/>
              <a:gd name="connsiteY54" fmla="*/ 981324 h 1962648"/>
              <a:gd name="connsiteX55" fmla="*/ 5339241 w 5349314"/>
              <a:gd name="connsiteY55" fmla="*/ 848181 h 1962648"/>
              <a:gd name="connsiteX56" fmla="*/ 5344248 w 5349314"/>
              <a:gd name="connsiteY56" fmla="*/ 880990 h 1962648"/>
              <a:gd name="connsiteX57" fmla="*/ 5349314 w 5349314"/>
              <a:gd name="connsiteY57" fmla="*/ 981324 h 196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349314" h="1962648">
                <a:moveTo>
                  <a:pt x="3676998" y="1677625"/>
                </a:moveTo>
                <a:lnTo>
                  <a:pt x="3611254" y="1627845"/>
                </a:lnTo>
                <a:cubicBezTo>
                  <a:pt x="3345400" y="1443550"/>
                  <a:pt x="3022640" y="1335560"/>
                  <a:pt x="2674657" y="1335560"/>
                </a:cubicBezTo>
                <a:cubicBezTo>
                  <a:pt x="2326674" y="1335560"/>
                  <a:pt x="2003913" y="1443550"/>
                  <a:pt x="1738060" y="1627845"/>
                </a:cubicBezTo>
                <a:lnTo>
                  <a:pt x="1672313" y="1677627"/>
                </a:lnTo>
                <a:lnTo>
                  <a:pt x="1529992" y="1795053"/>
                </a:lnTo>
                <a:cubicBezTo>
                  <a:pt x="1373371" y="1900864"/>
                  <a:pt x="1184563" y="1962648"/>
                  <a:pt x="981324" y="1962648"/>
                </a:cubicBezTo>
                <a:cubicBezTo>
                  <a:pt x="439354" y="1962648"/>
                  <a:pt x="0" y="1523294"/>
                  <a:pt x="0" y="981324"/>
                </a:cubicBezTo>
                <a:cubicBezTo>
                  <a:pt x="0" y="439354"/>
                  <a:pt x="439354" y="0"/>
                  <a:pt x="981324" y="0"/>
                </a:cubicBezTo>
                <a:cubicBezTo>
                  <a:pt x="1184563" y="0"/>
                  <a:pt x="1373371" y="61784"/>
                  <a:pt x="1529992" y="167595"/>
                </a:cubicBezTo>
                <a:lnTo>
                  <a:pt x="1672324" y="285030"/>
                </a:lnTo>
                <a:lnTo>
                  <a:pt x="1738059" y="334803"/>
                </a:lnTo>
                <a:cubicBezTo>
                  <a:pt x="2003912" y="519098"/>
                  <a:pt x="2326673" y="627088"/>
                  <a:pt x="2674656" y="627088"/>
                </a:cubicBezTo>
                <a:cubicBezTo>
                  <a:pt x="3022639" y="627088"/>
                  <a:pt x="3345400" y="519098"/>
                  <a:pt x="3611253" y="334803"/>
                </a:cubicBezTo>
                <a:lnTo>
                  <a:pt x="3673977" y="287311"/>
                </a:lnTo>
                <a:lnTo>
                  <a:pt x="3671687" y="290335"/>
                </a:lnTo>
                <a:lnTo>
                  <a:pt x="3605052" y="371097"/>
                </a:lnTo>
                <a:lnTo>
                  <a:pt x="3594800" y="382377"/>
                </a:lnTo>
                <a:lnTo>
                  <a:pt x="3595745" y="382377"/>
                </a:lnTo>
                <a:lnTo>
                  <a:pt x="3554261" y="432657"/>
                </a:lnTo>
                <a:cubicBezTo>
                  <a:pt x="3448450" y="589277"/>
                  <a:pt x="3386666" y="778085"/>
                  <a:pt x="3386666" y="981324"/>
                </a:cubicBezTo>
                <a:cubicBezTo>
                  <a:pt x="3386666" y="1252309"/>
                  <a:pt x="3496505" y="1497640"/>
                  <a:pt x="3674089" y="1675225"/>
                </a:cubicBezTo>
                <a:close/>
                <a:moveTo>
                  <a:pt x="3784529" y="1766346"/>
                </a:moveTo>
                <a:lnTo>
                  <a:pt x="3769043" y="1753569"/>
                </a:lnTo>
                <a:lnTo>
                  <a:pt x="3769043" y="1754514"/>
                </a:lnTo>
                <a:lnTo>
                  <a:pt x="3757763" y="1744262"/>
                </a:lnTo>
                <a:lnTo>
                  <a:pt x="3748076" y="1736269"/>
                </a:lnTo>
                <a:close/>
                <a:moveTo>
                  <a:pt x="3957231" y="1871665"/>
                </a:moveTo>
                <a:lnTo>
                  <a:pt x="3942546" y="1865879"/>
                </a:lnTo>
                <a:lnTo>
                  <a:pt x="3928703" y="1857922"/>
                </a:lnTo>
                <a:close/>
                <a:moveTo>
                  <a:pt x="4076177" y="1918530"/>
                </a:moveTo>
                <a:lnTo>
                  <a:pt x="4076174" y="1918530"/>
                </a:lnTo>
                <a:lnTo>
                  <a:pt x="4076173" y="1918529"/>
                </a:lnTo>
                <a:lnTo>
                  <a:pt x="4076174" y="1918530"/>
                </a:lnTo>
                <a:close/>
                <a:moveTo>
                  <a:pt x="4234847" y="1952574"/>
                </a:moveTo>
                <a:lnTo>
                  <a:pt x="4218544" y="1951341"/>
                </a:lnTo>
                <a:lnTo>
                  <a:pt x="4202427" y="1947627"/>
                </a:lnTo>
                <a:close/>
                <a:moveTo>
                  <a:pt x="5130919" y="371086"/>
                </a:moveTo>
                <a:lnTo>
                  <a:pt x="5130918" y="371085"/>
                </a:lnTo>
                <a:lnTo>
                  <a:pt x="5064302" y="290347"/>
                </a:lnTo>
                <a:lnTo>
                  <a:pt x="5064290" y="290331"/>
                </a:lnTo>
                <a:close/>
                <a:moveTo>
                  <a:pt x="5244589" y="542038"/>
                </a:moveTo>
                <a:lnTo>
                  <a:pt x="5181719" y="432657"/>
                </a:lnTo>
                <a:lnTo>
                  <a:pt x="5140234" y="382377"/>
                </a:lnTo>
                <a:lnTo>
                  <a:pt x="5140235" y="382377"/>
                </a:lnTo>
                <a:lnTo>
                  <a:pt x="5181719" y="432657"/>
                </a:lnTo>
                <a:cubicBezTo>
                  <a:pt x="5199354" y="458760"/>
                  <a:pt x="5215767" y="485758"/>
                  <a:pt x="5230874" y="513567"/>
                </a:cubicBezTo>
                <a:close/>
                <a:moveTo>
                  <a:pt x="5305196" y="689509"/>
                </a:moveTo>
                <a:lnTo>
                  <a:pt x="5258331" y="570564"/>
                </a:lnTo>
                <a:lnTo>
                  <a:pt x="5272197" y="599349"/>
                </a:lnTo>
                <a:cubicBezTo>
                  <a:pt x="5284611" y="628700"/>
                  <a:pt x="5295638" y="658780"/>
                  <a:pt x="5305196" y="689509"/>
                </a:cubicBezTo>
                <a:close/>
                <a:moveTo>
                  <a:pt x="5334293" y="815762"/>
                </a:moveTo>
                <a:lnTo>
                  <a:pt x="5305196" y="689509"/>
                </a:lnTo>
                <a:cubicBezTo>
                  <a:pt x="5314753" y="720237"/>
                  <a:pt x="5322841" y="751612"/>
                  <a:pt x="5329377" y="783553"/>
                </a:cubicBezTo>
                <a:close/>
                <a:moveTo>
                  <a:pt x="5349314" y="981324"/>
                </a:moveTo>
                <a:lnTo>
                  <a:pt x="5339241" y="848181"/>
                </a:lnTo>
                <a:lnTo>
                  <a:pt x="5344248" y="880990"/>
                </a:lnTo>
                <a:cubicBezTo>
                  <a:pt x="5347598" y="913979"/>
                  <a:pt x="5349314" y="947451"/>
                  <a:pt x="5349314" y="9813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57197" y="1742596"/>
            <a:ext cx="1153656" cy="11536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6476349" y="1742596"/>
            <a:ext cx="1153656" cy="11536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4257197" y="3961747"/>
            <a:ext cx="1153656" cy="11536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2" name="Oval 11"/>
          <p:cNvSpPr/>
          <p:nvPr/>
        </p:nvSpPr>
        <p:spPr>
          <a:xfrm>
            <a:off x="6476350" y="3961747"/>
            <a:ext cx="1153656" cy="11536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675192" y="2011648"/>
            <a:ext cx="328720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AAMPs JavaScript binding interfaces</a:t>
            </a: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052684" y="2998115"/>
            <a:ext cx="1781834" cy="86177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What is</a:t>
            </a:r>
            <a:b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UVE?</a:t>
            </a: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675192" y="4076911"/>
            <a:ext cx="3287207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Already used by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ChannelStore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PlutoTV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 and MDU Camera apps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7924802" y="1857760"/>
            <a:ext cx="3287207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Interface targeting OTT app vendors for migrating apps</a:t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to STB</a:t>
            </a:r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7924802" y="4230799"/>
            <a:ext cx="328720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Easy to integrate to any JavaScript application</a:t>
            </a:r>
          </a:p>
        </p:txBody>
      </p:sp>
    </p:spTree>
    <p:extLst>
      <p:ext uri="{BB962C8B-B14F-4D97-AF65-F5344CB8AC3E}">
        <p14:creationId xmlns:p14="http://schemas.microsoft.com/office/powerpoint/2010/main" val="97334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Debugging and Testing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12604" y="1143001"/>
            <a:ext cx="2632782" cy="538159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aampcli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182075" y="1143001"/>
            <a:ext cx="2632782" cy="538159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playbintest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2604" y="5029200"/>
            <a:ext cx="11009449" cy="538159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gst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-launch using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playbin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2604" y="3991126"/>
            <a:ext cx="11009449" cy="53815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RDKBrowser2</a:t>
            </a: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12604" y="1830682"/>
            <a:ext cx="2632782" cy="163121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Interactive standalone command-line application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Built along with AAMP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Used to test AAMP player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http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urls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can be entered directly to start playback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3182075" y="1830682"/>
            <a:ext cx="2632782" cy="163121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command-line application similar to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aampcli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Invokes AAMP in plugin mode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aamp:// URLs is provided to start playback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14751" y="5679757"/>
            <a:ext cx="11007302" cy="492443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$gst-launch-1.0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playbin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uri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r>
              <a:rPr lang="en-US" sz="1600" u="sng" dirty="0">
                <a:solidFill>
                  <a:srgbClr val="0070C0"/>
                </a:solidFill>
                <a:latin typeface="Arial" panose="020B0604020202020204" pitchFamily="34" charset="0"/>
              </a:rPr>
              <a:t>aamp://devimages.apple.com/iphone/samples/bipbop/bipbopall.m3u8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video-sink=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westerossink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audio-sink=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omxhdmiaudiosink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446730" y="4630579"/>
            <a:ext cx="6106470" cy="246221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$ rdkbrowser2.sh </a:t>
            </a:r>
            <a:r>
              <a:rPr lang="en-US" sz="1600" u="sng" dirty="0">
                <a:solidFill>
                  <a:srgbClr val="0070C0"/>
                </a:solidFill>
                <a:latin typeface="Arial" panose="020B0604020202020204" pitchFamily="34" charset="0"/>
              </a:rPr>
              <a:t>http://127.0.0.1/player.html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019800" y="1143000"/>
            <a:ext cx="5402253" cy="53815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aamp.cfg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file is used for configuration support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027746" y="1806241"/>
            <a:ext cx="5402254" cy="538159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1115111" hangingPunct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Configuration support available for</a:t>
            </a:r>
          </a:p>
        </p:txBody>
      </p:sp>
      <p:sp>
        <p:nvSpPr>
          <p:cNvPr id="24" name="Text Placeholder 2"/>
          <p:cNvSpPr txBox="1">
            <a:spLocks/>
          </p:cNvSpPr>
          <p:nvPr/>
        </p:nvSpPr>
        <p:spPr>
          <a:xfrm>
            <a:off x="6027746" y="2493922"/>
            <a:ext cx="2125654" cy="1384995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Logging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Audio codec selection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Bitrate selection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Toggle ABR</a:t>
            </a:r>
          </a:p>
        </p:txBody>
      </p:sp>
      <p:sp>
        <p:nvSpPr>
          <p:cNvPr id="26" name="Text Placeholder 2"/>
          <p:cNvSpPr txBox="1">
            <a:spLocks/>
          </p:cNvSpPr>
          <p:nvPr/>
        </p:nvSpPr>
        <p:spPr>
          <a:xfrm>
            <a:off x="8001000" y="2493922"/>
            <a:ext cx="3429000" cy="1138773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Preferred DRM (in case of CENC)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Connection timeout, retry intervals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Virtual channel map</a:t>
            </a: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etc...</a:t>
            </a:r>
          </a:p>
        </p:txBody>
      </p:sp>
    </p:spTree>
    <p:extLst>
      <p:ext uri="{BB962C8B-B14F-4D97-AF65-F5344CB8AC3E}">
        <p14:creationId xmlns:p14="http://schemas.microsoft.com/office/powerpoint/2010/main" val="87361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87200" cy="914400"/>
          </a:xfrm>
        </p:spPr>
        <p:txBody>
          <a:bodyPr/>
          <a:lstStyle/>
          <a:p>
            <a:r>
              <a:rPr lang="en-US" dirty="0"/>
              <a:t>Introduction to AAMP</a:t>
            </a: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3572258" y="1430547"/>
            <a:ext cx="749225" cy="749225"/>
          </a:xfrm>
          <a:custGeom>
            <a:avLst/>
            <a:gdLst>
              <a:gd name="T0" fmla="*/ 471 w 471"/>
              <a:gd name="T1" fmla="*/ 471 h 471"/>
              <a:gd name="T2" fmla="*/ 42 w 471"/>
              <a:gd name="T3" fmla="*/ 471 h 471"/>
              <a:gd name="T4" fmla="*/ 0 w 471"/>
              <a:gd name="T5" fmla="*/ 429 h 471"/>
              <a:gd name="T6" fmla="*/ 0 w 471"/>
              <a:gd name="T7" fmla="*/ 42 h 471"/>
              <a:gd name="T8" fmla="*/ 42 w 471"/>
              <a:gd name="T9" fmla="*/ 0 h 471"/>
              <a:gd name="T10" fmla="*/ 471 w 471"/>
              <a:gd name="T11" fmla="*/ 0 h 471"/>
              <a:gd name="T12" fmla="*/ 471 w 471"/>
              <a:gd name="T13" fmla="*/ 471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1" h="471">
                <a:moveTo>
                  <a:pt x="471" y="471"/>
                </a:moveTo>
                <a:cubicBezTo>
                  <a:pt x="42" y="471"/>
                  <a:pt x="42" y="471"/>
                  <a:pt x="42" y="471"/>
                </a:cubicBezTo>
                <a:cubicBezTo>
                  <a:pt x="19" y="471"/>
                  <a:pt x="0" y="453"/>
                  <a:pt x="0" y="429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8"/>
                  <a:pt x="19" y="0"/>
                  <a:pt x="42" y="0"/>
                </a:cubicBezTo>
                <a:cubicBezTo>
                  <a:pt x="471" y="0"/>
                  <a:pt x="471" y="0"/>
                  <a:pt x="471" y="0"/>
                </a:cubicBezTo>
                <a:lnTo>
                  <a:pt x="471" y="4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7" name="Rounded Rectangle 6"/>
          <p:cNvSpPr>
            <a:spLocks/>
          </p:cNvSpPr>
          <p:nvPr/>
        </p:nvSpPr>
        <p:spPr bwMode="auto">
          <a:xfrm>
            <a:off x="3627329" y="1484337"/>
            <a:ext cx="640364" cy="641645"/>
          </a:xfrm>
          <a:prstGeom prst="round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572258" y="2415426"/>
            <a:ext cx="749225" cy="750506"/>
          </a:xfrm>
          <a:custGeom>
            <a:avLst/>
            <a:gdLst>
              <a:gd name="T0" fmla="*/ 471 w 471"/>
              <a:gd name="T1" fmla="*/ 472 h 472"/>
              <a:gd name="T2" fmla="*/ 42 w 471"/>
              <a:gd name="T3" fmla="*/ 472 h 472"/>
              <a:gd name="T4" fmla="*/ 0 w 471"/>
              <a:gd name="T5" fmla="*/ 430 h 472"/>
              <a:gd name="T6" fmla="*/ 0 w 471"/>
              <a:gd name="T7" fmla="*/ 42 h 472"/>
              <a:gd name="T8" fmla="*/ 42 w 471"/>
              <a:gd name="T9" fmla="*/ 0 h 472"/>
              <a:gd name="T10" fmla="*/ 471 w 471"/>
              <a:gd name="T11" fmla="*/ 0 h 472"/>
              <a:gd name="T12" fmla="*/ 471 w 471"/>
              <a:gd name="T13" fmla="*/ 472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1" h="472">
                <a:moveTo>
                  <a:pt x="471" y="472"/>
                </a:moveTo>
                <a:cubicBezTo>
                  <a:pt x="42" y="472"/>
                  <a:pt x="42" y="472"/>
                  <a:pt x="42" y="472"/>
                </a:cubicBezTo>
                <a:cubicBezTo>
                  <a:pt x="19" y="472"/>
                  <a:pt x="0" y="453"/>
                  <a:pt x="0" y="430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471" y="0"/>
                  <a:pt x="471" y="0"/>
                  <a:pt x="471" y="0"/>
                </a:cubicBezTo>
                <a:lnTo>
                  <a:pt x="471" y="47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0" name="Rounded Rectangle 9"/>
          <p:cNvSpPr>
            <a:spLocks/>
          </p:cNvSpPr>
          <p:nvPr/>
        </p:nvSpPr>
        <p:spPr bwMode="auto">
          <a:xfrm>
            <a:off x="3627329" y="2469217"/>
            <a:ext cx="640364" cy="642925"/>
          </a:xfrm>
          <a:prstGeom prst="round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572258" y="3401586"/>
            <a:ext cx="749225" cy="751787"/>
          </a:xfrm>
          <a:custGeom>
            <a:avLst/>
            <a:gdLst>
              <a:gd name="T0" fmla="*/ 471 w 471"/>
              <a:gd name="T1" fmla="*/ 472 h 472"/>
              <a:gd name="T2" fmla="*/ 42 w 471"/>
              <a:gd name="T3" fmla="*/ 472 h 472"/>
              <a:gd name="T4" fmla="*/ 0 w 471"/>
              <a:gd name="T5" fmla="*/ 430 h 472"/>
              <a:gd name="T6" fmla="*/ 0 w 471"/>
              <a:gd name="T7" fmla="*/ 42 h 472"/>
              <a:gd name="T8" fmla="*/ 42 w 471"/>
              <a:gd name="T9" fmla="*/ 0 h 472"/>
              <a:gd name="T10" fmla="*/ 471 w 471"/>
              <a:gd name="T11" fmla="*/ 0 h 472"/>
              <a:gd name="T12" fmla="*/ 471 w 471"/>
              <a:gd name="T13" fmla="*/ 472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1" h="472">
                <a:moveTo>
                  <a:pt x="471" y="472"/>
                </a:moveTo>
                <a:cubicBezTo>
                  <a:pt x="42" y="472"/>
                  <a:pt x="42" y="472"/>
                  <a:pt x="42" y="472"/>
                </a:cubicBezTo>
                <a:cubicBezTo>
                  <a:pt x="19" y="472"/>
                  <a:pt x="0" y="453"/>
                  <a:pt x="0" y="430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471" y="0"/>
                  <a:pt x="471" y="0"/>
                  <a:pt x="471" y="0"/>
                </a:cubicBezTo>
                <a:lnTo>
                  <a:pt x="471" y="47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3" name="Rounded Rectangle 12"/>
          <p:cNvSpPr>
            <a:spLocks/>
          </p:cNvSpPr>
          <p:nvPr/>
        </p:nvSpPr>
        <p:spPr bwMode="auto">
          <a:xfrm>
            <a:off x="3627329" y="3455377"/>
            <a:ext cx="640364" cy="642925"/>
          </a:xfrm>
          <a:prstGeom prst="round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572258" y="4387747"/>
            <a:ext cx="749225" cy="751787"/>
          </a:xfrm>
          <a:custGeom>
            <a:avLst/>
            <a:gdLst>
              <a:gd name="T0" fmla="*/ 471 w 471"/>
              <a:gd name="T1" fmla="*/ 472 h 472"/>
              <a:gd name="T2" fmla="*/ 42 w 471"/>
              <a:gd name="T3" fmla="*/ 472 h 472"/>
              <a:gd name="T4" fmla="*/ 0 w 471"/>
              <a:gd name="T5" fmla="*/ 430 h 472"/>
              <a:gd name="T6" fmla="*/ 0 w 471"/>
              <a:gd name="T7" fmla="*/ 42 h 472"/>
              <a:gd name="T8" fmla="*/ 42 w 471"/>
              <a:gd name="T9" fmla="*/ 0 h 472"/>
              <a:gd name="T10" fmla="*/ 471 w 471"/>
              <a:gd name="T11" fmla="*/ 0 h 472"/>
              <a:gd name="T12" fmla="*/ 471 w 471"/>
              <a:gd name="T13" fmla="*/ 472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1" h="472">
                <a:moveTo>
                  <a:pt x="471" y="472"/>
                </a:moveTo>
                <a:cubicBezTo>
                  <a:pt x="42" y="472"/>
                  <a:pt x="42" y="472"/>
                  <a:pt x="42" y="472"/>
                </a:cubicBezTo>
                <a:cubicBezTo>
                  <a:pt x="19" y="472"/>
                  <a:pt x="0" y="453"/>
                  <a:pt x="0" y="430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471" y="0"/>
                  <a:pt x="471" y="0"/>
                  <a:pt x="471" y="0"/>
                </a:cubicBezTo>
                <a:lnTo>
                  <a:pt x="471" y="472"/>
                </a:lnTo>
                <a:close/>
              </a:path>
            </a:pathLst>
          </a:custGeom>
          <a:solidFill>
            <a:srgbClr val="419FB9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6" name="Rounded Rectangle 15"/>
          <p:cNvSpPr>
            <a:spLocks/>
          </p:cNvSpPr>
          <p:nvPr/>
        </p:nvSpPr>
        <p:spPr bwMode="auto">
          <a:xfrm>
            <a:off x="3627329" y="4442818"/>
            <a:ext cx="640364" cy="642925"/>
          </a:xfrm>
          <a:prstGeom prst="round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3572258" y="5375188"/>
            <a:ext cx="749225" cy="749225"/>
          </a:xfrm>
          <a:custGeom>
            <a:avLst/>
            <a:gdLst>
              <a:gd name="T0" fmla="*/ 471 w 471"/>
              <a:gd name="T1" fmla="*/ 471 h 471"/>
              <a:gd name="T2" fmla="*/ 42 w 471"/>
              <a:gd name="T3" fmla="*/ 471 h 471"/>
              <a:gd name="T4" fmla="*/ 0 w 471"/>
              <a:gd name="T5" fmla="*/ 429 h 471"/>
              <a:gd name="T6" fmla="*/ 0 w 471"/>
              <a:gd name="T7" fmla="*/ 42 h 471"/>
              <a:gd name="T8" fmla="*/ 42 w 471"/>
              <a:gd name="T9" fmla="*/ 0 h 471"/>
              <a:gd name="T10" fmla="*/ 471 w 471"/>
              <a:gd name="T11" fmla="*/ 0 h 471"/>
              <a:gd name="T12" fmla="*/ 471 w 471"/>
              <a:gd name="T13" fmla="*/ 471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1" h="471">
                <a:moveTo>
                  <a:pt x="471" y="471"/>
                </a:moveTo>
                <a:cubicBezTo>
                  <a:pt x="42" y="471"/>
                  <a:pt x="42" y="471"/>
                  <a:pt x="42" y="471"/>
                </a:cubicBezTo>
                <a:cubicBezTo>
                  <a:pt x="19" y="471"/>
                  <a:pt x="0" y="453"/>
                  <a:pt x="0" y="429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8"/>
                  <a:pt x="19" y="0"/>
                  <a:pt x="42" y="0"/>
                </a:cubicBezTo>
                <a:cubicBezTo>
                  <a:pt x="471" y="0"/>
                  <a:pt x="471" y="0"/>
                  <a:pt x="471" y="0"/>
                </a:cubicBezTo>
                <a:lnTo>
                  <a:pt x="471" y="471"/>
                </a:lnTo>
                <a:close/>
              </a:path>
            </a:pathLst>
          </a:custGeom>
          <a:solidFill>
            <a:srgbClr val="8BCCC6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19" name="Rounded Rectangle 18"/>
          <p:cNvSpPr>
            <a:spLocks/>
          </p:cNvSpPr>
          <p:nvPr/>
        </p:nvSpPr>
        <p:spPr bwMode="auto">
          <a:xfrm>
            <a:off x="3627329" y="5428978"/>
            <a:ext cx="640364" cy="641645"/>
          </a:xfrm>
          <a:prstGeom prst="round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600">
              <a:latin typeface="Arial" panose="020B0604020202020204" pitchFamily="34" charset="0"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321483" y="1430547"/>
            <a:ext cx="265111" cy="901632"/>
          </a:xfrm>
          <a:custGeom>
            <a:avLst/>
            <a:gdLst>
              <a:gd name="T0" fmla="*/ 166 w 166"/>
              <a:gd name="T1" fmla="*/ 567 h 567"/>
              <a:gd name="T2" fmla="*/ 0 w 166"/>
              <a:gd name="T3" fmla="*/ 472 h 567"/>
              <a:gd name="T4" fmla="*/ 0 w 166"/>
              <a:gd name="T5" fmla="*/ 0 h 567"/>
              <a:gd name="T6" fmla="*/ 166 w 166"/>
              <a:gd name="T7" fmla="*/ 141 h 567"/>
              <a:gd name="T8" fmla="*/ 166 w 166"/>
              <a:gd name="T9" fmla="*/ 567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567">
                <a:moveTo>
                  <a:pt x="166" y="567"/>
                </a:moveTo>
                <a:cubicBezTo>
                  <a:pt x="111" y="535"/>
                  <a:pt x="56" y="504"/>
                  <a:pt x="0" y="472"/>
                </a:cubicBezTo>
                <a:cubicBezTo>
                  <a:pt x="0" y="314"/>
                  <a:pt x="0" y="157"/>
                  <a:pt x="0" y="0"/>
                </a:cubicBezTo>
                <a:cubicBezTo>
                  <a:pt x="56" y="47"/>
                  <a:pt x="111" y="94"/>
                  <a:pt x="166" y="141"/>
                </a:cubicBezTo>
                <a:cubicBezTo>
                  <a:pt x="166" y="283"/>
                  <a:pt x="166" y="425"/>
                  <a:pt x="166" y="567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321483" y="2416707"/>
            <a:ext cx="265111" cy="808139"/>
          </a:xfrm>
          <a:custGeom>
            <a:avLst/>
            <a:gdLst>
              <a:gd name="T0" fmla="*/ 166 w 166"/>
              <a:gd name="T1" fmla="*/ 508 h 508"/>
              <a:gd name="T2" fmla="*/ 0 w 166"/>
              <a:gd name="T3" fmla="*/ 471 h 508"/>
              <a:gd name="T4" fmla="*/ 0 w 166"/>
              <a:gd name="T5" fmla="*/ 0 h 508"/>
              <a:gd name="T6" fmla="*/ 166 w 166"/>
              <a:gd name="T7" fmla="*/ 81 h 508"/>
              <a:gd name="T8" fmla="*/ 166 w 166"/>
              <a:gd name="T9" fmla="*/ 508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508">
                <a:moveTo>
                  <a:pt x="166" y="508"/>
                </a:moveTo>
                <a:cubicBezTo>
                  <a:pt x="111" y="496"/>
                  <a:pt x="56" y="483"/>
                  <a:pt x="0" y="471"/>
                </a:cubicBezTo>
                <a:cubicBezTo>
                  <a:pt x="0" y="314"/>
                  <a:pt x="0" y="157"/>
                  <a:pt x="0" y="0"/>
                </a:cubicBezTo>
                <a:cubicBezTo>
                  <a:pt x="56" y="27"/>
                  <a:pt x="111" y="54"/>
                  <a:pt x="166" y="81"/>
                </a:cubicBezTo>
                <a:cubicBezTo>
                  <a:pt x="166" y="223"/>
                  <a:pt x="166" y="366"/>
                  <a:pt x="166" y="508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1400">
              <a:latin typeface="Arial" panose="020B0604020202020204" pitchFamily="34" charset="0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4321483" y="3401586"/>
            <a:ext cx="265111" cy="751787"/>
          </a:xfrm>
          <a:custGeom>
            <a:avLst/>
            <a:gdLst>
              <a:gd name="T0" fmla="*/ 166 w 166"/>
              <a:gd name="T1" fmla="*/ 449 h 472"/>
              <a:gd name="T2" fmla="*/ 0 w 166"/>
              <a:gd name="T3" fmla="*/ 472 h 472"/>
              <a:gd name="T4" fmla="*/ 0 w 166"/>
              <a:gd name="T5" fmla="*/ 0 h 472"/>
              <a:gd name="T6" fmla="*/ 166 w 166"/>
              <a:gd name="T7" fmla="*/ 23 h 472"/>
              <a:gd name="T8" fmla="*/ 166 w 166"/>
              <a:gd name="T9" fmla="*/ 449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472">
                <a:moveTo>
                  <a:pt x="166" y="449"/>
                </a:moveTo>
                <a:cubicBezTo>
                  <a:pt x="111" y="457"/>
                  <a:pt x="56" y="464"/>
                  <a:pt x="0" y="472"/>
                </a:cubicBezTo>
                <a:cubicBezTo>
                  <a:pt x="0" y="315"/>
                  <a:pt x="0" y="157"/>
                  <a:pt x="0" y="0"/>
                </a:cubicBezTo>
                <a:cubicBezTo>
                  <a:pt x="56" y="8"/>
                  <a:pt x="111" y="15"/>
                  <a:pt x="166" y="23"/>
                </a:cubicBezTo>
                <a:cubicBezTo>
                  <a:pt x="166" y="165"/>
                  <a:pt x="166" y="307"/>
                  <a:pt x="166" y="449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1400">
              <a:latin typeface="Arial" panose="020B0604020202020204" pitchFamily="34" charset="0"/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4321483" y="4330114"/>
            <a:ext cx="265111" cy="808139"/>
          </a:xfrm>
          <a:custGeom>
            <a:avLst/>
            <a:gdLst>
              <a:gd name="T0" fmla="*/ 166 w 166"/>
              <a:gd name="T1" fmla="*/ 427 h 508"/>
              <a:gd name="T2" fmla="*/ 0 w 166"/>
              <a:gd name="T3" fmla="*/ 508 h 508"/>
              <a:gd name="T4" fmla="*/ 0 w 166"/>
              <a:gd name="T5" fmla="*/ 37 h 508"/>
              <a:gd name="T6" fmla="*/ 166 w 166"/>
              <a:gd name="T7" fmla="*/ 0 h 508"/>
              <a:gd name="T8" fmla="*/ 166 w 166"/>
              <a:gd name="T9" fmla="*/ 427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508">
                <a:moveTo>
                  <a:pt x="166" y="427"/>
                </a:moveTo>
                <a:cubicBezTo>
                  <a:pt x="111" y="454"/>
                  <a:pt x="56" y="481"/>
                  <a:pt x="0" y="508"/>
                </a:cubicBezTo>
                <a:cubicBezTo>
                  <a:pt x="0" y="351"/>
                  <a:pt x="0" y="194"/>
                  <a:pt x="0" y="37"/>
                </a:cubicBezTo>
                <a:cubicBezTo>
                  <a:pt x="56" y="25"/>
                  <a:pt x="111" y="12"/>
                  <a:pt x="166" y="0"/>
                </a:cubicBezTo>
                <a:cubicBezTo>
                  <a:pt x="166" y="142"/>
                  <a:pt x="166" y="285"/>
                  <a:pt x="166" y="427"/>
                </a:cubicBezTo>
                <a:close/>
              </a:path>
            </a:pathLst>
          </a:custGeom>
          <a:solidFill>
            <a:srgbClr val="296575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1400">
              <a:latin typeface="Arial" panose="020B0604020202020204" pitchFamily="34" charset="0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4321483" y="5222781"/>
            <a:ext cx="265111" cy="901632"/>
          </a:xfrm>
          <a:custGeom>
            <a:avLst/>
            <a:gdLst>
              <a:gd name="T0" fmla="*/ 166 w 166"/>
              <a:gd name="T1" fmla="*/ 427 h 567"/>
              <a:gd name="T2" fmla="*/ 0 w 166"/>
              <a:gd name="T3" fmla="*/ 567 h 567"/>
              <a:gd name="T4" fmla="*/ 0 w 166"/>
              <a:gd name="T5" fmla="*/ 95 h 567"/>
              <a:gd name="T6" fmla="*/ 166 w 166"/>
              <a:gd name="T7" fmla="*/ 0 h 567"/>
              <a:gd name="T8" fmla="*/ 166 w 166"/>
              <a:gd name="T9" fmla="*/ 427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567">
                <a:moveTo>
                  <a:pt x="166" y="427"/>
                </a:moveTo>
                <a:cubicBezTo>
                  <a:pt x="111" y="473"/>
                  <a:pt x="56" y="520"/>
                  <a:pt x="0" y="567"/>
                </a:cubicBezTo>
                <a:cubicBezTo>
                  <a:pt x="0" y="410"/>
                  <a:pt x="0" y="253"/>
                  <a:pt x="0" y="95"/>
                </a:cubicBezTo>
                <a:cubicBezTo>
                  <a:pt x="56" y="63"/>
                  <a:pt x="111" y="32"/>
                  <a:pt x="166" y="0"/>
                </a:cubicBezTo>
                <a:cubicBezTo>
                  <a:pt x="166" y="142"/>
                  <a:pt x="166" y="284"/>
                  <a:pt x="166" y="427"/>
                </a:cubicBezTo>
                <a:close/>
              </a:path>
            </a:pathLst>
          </a:custGeom>
          <a:solidFill>
            <a:srgbClr val="35777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1400">
              <a:latin typeface="Arial" panose="020B060402020202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694696" y="1573772"/>
            <a:ext cx="505630" cy="4627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448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IN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3694696" y="2559932"/>
            <a:ext cx="505630" cy="4627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448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IN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02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694696" y="3546093"/>
            <a:ext cx="505630" cy="4627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448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IN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03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694696" y="4532253"/>
            <a:ext cx="505630" cy="4627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448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IN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04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86594" y="1653394"/>
            <a:ext cx="6919606" cy="678785"/>
          </a:xfrm>
          <a:custGeom>
            <a:avLst/>
            <a:gdLst>
              <a:gd name="T0" fmla="*/ 2216 w 2428"/>
              <a:gd name="T1" fmla="*/ 530 h 530"/>
              <a:gd name="T2" fmla="*/ 0 w 2428"/>
              <a:gd name="T3" fmla="*/ 530 h 530"/>
              <a:gd name="T4" fmla="*/ 0 w 2428"/>
              <a:gd name="T5" fmla="*/ 0 h 530"/>
              <a:gd name="T6" fmla="*/ 2216 w 2428"/>
              <a:gd name="T7" fmla="*/ 0 h 530"/>
              <a:gd name="T8" fmla="*/ 2428 w 2428"/>
              <a:gd name="T9" fmla="*/ 266 h 530"/>
              <a:gd name="T10" fmla="*/ 2216 w 2428"/>
              <a:gd name="T11" fmla="*/ 53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8" h="530">
                <a:moveTo>
                  <a:pt x="2216" y="530"/>
                </a:moveTo>
                <a:lnTo>
                  <a:pt x="0" y="530"/>
                </a:lnTo>
                <a:lnTo>
                  <a:pt x="0" y="0"/>
                </a:lnTo>
                <a:lnTo>
                  <a:pt x="2216" y="0"/>
                </a:lnTo>
                <a:lnTo>
                  <a:pt x="2428" y="266"/>
                </a:lnTo>
                <a:lnTo>
                  <a:pt x="2216" y="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4586594" y="2546061"/>
            <a:ext cx="6919606" cy="678785"/>
          </a:xfrm>
          <a:custGeom>
            <a:avLst/>
            <a:gdLst>
              <a:gd name="T0" fmla="*/ 2428 w 2428"/>
              <a:gd name="T1" fmla="*/ 530 h 530"/>
              <a:gd name="T2" fmla="*/ 0 w 2428"/>
              <a:gd name="T3" fmla="*/ 530 h 530"/>
              <a:gd name="T4" fmla="*/ 0 w 2428"/>
              <a:gd name="T5" fmla="*/ 0 h 530"/>
              <a:gd name="T6" fmla="*/ 2428 w 2428"/>
              <a:gd name="T7" fmla="*/ 0 h 530"/>
              <a:gd name="T8" fmla="*/ 2217 w 2428"/>
              <a:gd name="T9" fmla="*/ 264 h 530"/>
              <a:gd name="T10" fmla="*/ 2428 w 2428"/>
              <a:gd name="T11" fmla="*/ 53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8" h="530">
                <a:moveTo>
                  <a:pt x="2428" y="530"/>
                </a:moveTo>
                <a:lnTo>
                  <a:pt x="0" y="530"/>
                </a:lnTo>
                <a:lnTo>
                  <a:pt x="0" y="0"/>
                </a:lnTo>
                <a:lnTo>
                  <a:pt x="2428" y="0"/>
                </a:lnTo>
                <a:lnTo>
                  <a:pt x="2217" y="264"/>
                </a:lnTo>
                <a:lnTo>
                  <a:pt x="2428" y="53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4586594" y="3418236"/>
            <a:ext cx="6919606" cy="718489"/>
          </a:xfrm>
          <a:custGeom>
            <a:avLst/>
            <a:gdLst>
              <a:gd name="T0" fmla="*/ 1784 w 1955"/>
              <a:gd name="T1" fmla="*/ 439 h 452"/>
              <a:gd name="T2" fmla="*/ 0 w 1955"/>
              <a:gd name="T3" fmla="*/ 439 h 452"/>
              <a:gd name="T4" fmla="*/ 0 w 1955"/>
              <a:gd name="T5" fmla="*/ 13 h 452"/>
              <a:gd name="T6" fmla="*/ 1784 w 1955"/>
              <a:gd name="T7" fmla="*/ 13 h 452"/>
              <a:gd name="T8" fmla="*/ 1955 w 1955"/>
              <a:gd name="T9" fmla="*/ 226 h 452"/>
              <a:gd name="T10" fmla="*/ 1784 w 1955"/>
              <a:gd name="T11" fmla="*/ 43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55" h="452">
                <a:moveTo>
                  <a:pt x="1784" y="439"/>
                </a:moveTo>
                <a:cubicBezTo>
                  <a:pt x="0" y="439"/>
                  <a:pt x="0" y="439"/>
                  <a:pt x="0" y="439"/>
                </a:cubicBezTo>
                <a:cubicBezTo>
                  <a:pt x="0" y="13"/>
                  <a:pt x="0" y="13"/>
                  <a:pt x="0" y="13"/>
                </a:cubicBezTo>
                <a:cubicBezTo>
                  <a:pt x="1784" y="13"/>
                  <a:pt x="1784" y="13"/>
                  <a:pt x="1784" y="13"/>
                </a:cubicBezTo>
                <a:cubicBezTo>
                  <a:pt x="1784" y="13"/>
                  <a:pt x="1955" y="0"/>
                  <a:pt x="1955" y="226"/>
                </a:cubicBezTo>
                <a:cubicBezTo>
                  <a:pt x="1955" y="452"/>
                  <a:pt x="1784" y="439"/>
                  <a:pt x="1784" y="43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4586594" y="4330114"/>
            <a:ext cx="6919606" cy="678785"/>
          </a:xfrm>
          <a:custGeom>
            <a:avLst/>
            <a:gdLst>
              <a:gd name="T0" fmla="*/ 2428 w 2428"/>
              <a:gd name="T1" fmla="*/ 530 h 530"/>
              <a:gd name="T2" fmla="*/ 0 w 2428"/>
              <a:gd name="T3" fmla="*/ 530 h 530"/>
              <a:gd name="T4" fmla="*/ 0 w 2428"/>
              <a:gd name="T5" fmla="*/ 0 h 530"/>
              <a:gd name="T6" fmla="*/ 2428 w 2428"/>
              <a:gd name="T7" fmla="*/ 0 h 530"/>
              <a:gd name="T8" fmla="*/ 2307 w 2428"/>
              <a:gd name="T9" fmla="*/ 113 h 530"/>
              <a:gd name="T10" fmla="*/ 2428 w 2428"/>
              <a:gd name="T11" fmla="*/ 264 h 530"/>
              <a:gd name="T12" fmla="*/ 2318 w 2428"/>
              <a:gd name="T13" fmla="*/ 403 h 530"/>
              <a:gd name="T14" fmla="*/ 2428 w 2428"/>
              <a:gd name="T15" fmla="*/ 53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28" h="530">
                <a:moveTo>
                  <a:pt x="2428" y="530"/>
                </a:moveTo>
                <a:lnTo>
                  <a:pt x="0" y="530"/>
                </a:lnTo>
                <a:lnTo>
                  <a:pt x="0" y="0"/>
                </a:lnTo>
                <a:lnTo>
                  <a:pt x="2428" y="0"/>
                </a:lnTo>
                <a:lnTo>
                  <a:pt x="2307" y="113"/>
                </a:lnTo>
                <a:lnTo>
                  <a:pt x="2428" y="264"/>
                </a:lnTo>
                <a:lnTo>
                  <a:pt x="2318" y="403"/>
                </a:lnTo>
                <a:lnTo>
                  <a:pt x="2428" y="530"/>
                </a:lnTo>
                <a:close/>
              </a:path>
            </a:pathLst>
          </a:custGeom>
          <a:solidFill>
            <a:srgbClr val="419F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586594" y="5222781"/>
            <a:ext cx="6919606" cy="678785"/>
          </a:xfrm>
          <a:custGeom>
            <a:avLst/>
            <a:gdLst>
              <a:gd name="T0" fmla="*/ 2216 w 2428"/>
              <a:gd name="T1" fmla="*/ 530 h 530"/>
              <a:gd name="T2" fmla="*/ 0 w 2428"/>
              <a:gd name="T3" fmla="*/ 530 h 530"/>
              <a:gd name="T4" fmla="*/ 0 w 2428"/>
              <a:gd name="T5" fmla="*/ 0 h 530"/>
              <a:gd name="T6" fmla="*/ 2216 w 2428"/>
              <a:gd name="T7" fmla="*/ 0 h 530"/>
              <a:gd name="T8" fmla="*/ 2428 w 2428"/>
              <a:gd name="T9" fmla="*/ 264 h 530"/>
              <a:gd name="T10" fmla="*/ 2216 w 2428"/>
              <a:gd name="T11" fmla="*/ 53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8" h="530">
                <a:moveTo>
                  <a:pt x="2216" y="530"/>
                </a:moveTo>
                <a:lnTo>
                  <a:pt x="0" y="530"/>
                </a:lnTo>
                <a:lnTo>
                  <a:pt x="0" y="0"/>
                </a:lnTo>
                <a:lnTo>
                  <a:pt x="2216" y="0"/>
                </a:lnTo>
                <a:lnTo>
                  <a:pt x="2428" y="264"/>
                </a:lnTo>
                <a:lnTo>
                  <a:pt x="2216" y="530"/>
                </a:lnTo>
                <a:close/>
              </a:path>
            </a:pathLst>
          </a:custGeom>
          <a:solidFill>
            <a:srgbClr val="8BCCC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600">
              <a:latin typeface="Arial" panose="020B0604020202020204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739001" y="1761399"/>
            <a:ext cx="5395598" cy="46277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IN" sz="2000" dirty="0">
                <a:solidFill>
                  <a:schemeClr val="bg1"/>
                </a:solidFill>
                <a:latin typeface="Arial" panose="020B0604020202020204" pitchFamily="34" charset="0"/>
              </a:rPr>
              <a:t>Advanced Adaptive Media Player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92444" y="2654066"/>
            <a:ext cx="6233799" cy="46277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Player library that uses Gstreamer to playback IP Video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739000" y="3546094"/>
            <a:ext cx="6614799" cy="46277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Capable of APPLE HLS and MPEG DASH playback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739001" y="4438119"/>
            <a:ext cx="3550454" cy="46277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IN" sz="2000" dirty="0">
                <a:solidFill>
                  <a:schemeClr val="bg1"/>
                </a:solidFill>
                <a:latin typeface="Arial" panose="020B0604020202020204" pitchFamily="34" charset="0"/>
              </a:rPr>
              <a:t>RDK-M licensed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739000" y="5330786"/>
            <a:ext cx="5395599" cy="46277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Contributed to RDK community by Comcast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694696" y="5518413"/>
            <a:ext cx="505630" cy="4627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lvl1pPr marL="324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8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972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1296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1620000" indent="-324000" algn="l" defTabSz="1044885" rtl="0" eaLnBrk="1" latinLnBrk="0" hangingPunct="1">
              <a:spcBef>
                <a:spcPct val="20000"/>
              </a:spcBef>
              <a:buClr>
                <a:srgbClr val="FFD200"/>
              </a:buClr>
              <a:buSzPct val="70000"/>
              <a:buFont typeface="Arial" pitchFamily="34" charset="0"/>
              <a:buChar char="►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873433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5876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318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0761" indent="-261221" algn="l" defTabSz="104488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448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IN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05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228600" y="2517480"/>
            <a:ext cx="2520000" cy="2520000"/>
          </a:xfrm>
          <a:prstGeom prst="ellipse">
            <a:avLst/>
          </a:prstGeom>
          <a:solidFill>
            <a:srgbClr val="F27E32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wrap="square" lIns="0" tIns="0" rIns="0" bIns="0" rtlCol="0" anchor="ctr">
            <a:noAutofit/>
          </a:bodyPr>
          <a:lstStyle>
            <a:lvl1pPr algn="l" defTabSz="8915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9384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What is AAMP?</a:t>
            </a:r>
          </a:p>
        </p:txBody>
      </p:sp>
      <p:cxnSp>
        <p:nvCxnSpPr>
          <p:cNvPr id="39" name="Elbow Connector 38"/>
          <p:cNvCxnSpPr>
            <a:stCxn id="36" idx="6"/>
            <a:endCxn id="7" idx="1"/>
          </p:cNvCxnSpPr>
          <p:nvPr/>
        </p:nvCxnSpPr>
        <p:spPr>
          <a:xfrm flipV="1">
            <a:off x="2748600" y="1805160"/>
            <a:ext cx="878729" cy="1972320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6" idx="6"/>
            <a:endCxn id="10" idx="1"/>
          </p:cNvCxnSpPr>
          <p:nvPr/>
        </p:nvCxnSpPr>
        <p:spPr>
          <a:xfrm flipV="1">
            <a:off x="2748600" y="2790680"/>
            <a:ext cx="878729" cy="986800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6" idx="6"/>
            <a:endCxn id="13" idx="1"/>
          </p:cNvCxnSpPr>
          <p:nvPr/>
        </p:nvCxnSpPr>
        <p:spPr>
          <a:xfrm flipV="1">
            <a:off x="2748600" y="3776840"/>
            <a:ext cx="878729" cy="64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6" idx="6"/>
            <a:endCxn id="16" idx="1"/>
          </p:cNvCxnSpPr>
          <p:nvPr/>
        </p:nvCxnSpPr>
        <p:spPr>
          <a:xfrm>
            <a:off x="2748600" y="3777480"/>
            <a:ext cx="878729" cy="986801"/>
          </a:xfrm>
          <a:prstGeom prst="bentConnector3">
            <a:avLst>
              <a:gd name="adj1" fmla="val 50000"/>
            </a:avLst>
          </a:prstGeom>
          <a:ln>
            <a:solidFill>
              <a:srgbClr val="419F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6" idx="6"/>
            <a:endCxn id="19" idx="1"/>
          </p:cNvCxnSpPr>
          <p:nvPr/>
        </p:nvCxnSpPr>
        <p:spPr>
          <a:xfrm>
            <a:off x="2748600" y="3777480"/>
            <a:ext cx="878729" cy="1972321"/>
          </a:xfrm>
          <a:prstGeom prst="bentConnector3">
            <a:avLst>
              <a:gd name="adj1" fmla="val 50000"/>
            </a:avLst>
          </a:prstGeom>
          <a:ln>
            <a:solidFill>
              <a:srgbClr val="8BCC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52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AAMP – History of AAMP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71340" y="1676400"/>
            <a:ext cx="10944520" cy="3680374"/>
            <a:chOff x="471340" y="1676400"/>
            <a:chExt cx="10944520" cy="3680374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123590" y="1676400"/>
              <a:ext cx="1623516" cy="2476996"/>
            </a:xfrm>
            <a:custGeom>
              <a:avLst/>
              <a:gdLst>
                <a:gd name="T0" fmla="*/ 1028 w 1028"/>
                <a:gd name="T1" fmla="*/ 2143 h 2143"/>
                <a:gd name="T2" fmla="*/ 0 w 1028"/>
                <a:gd name="T3" fmla="*/ 2143 h 2143"/>
                <a:gd name="T4" fmla="*/ 0 w 1028"/>
                <a:gd name="T5" fmla="*/ 354 h 2143"/>
                <a:gd name="T6" fmla="*/ 502 w 1028"/>
                <a:gd name="T7" fmla="*/ 0 h 2143"/>
                <a:gd name="T8" fmla="*/ 1028 w 1028"/>
                <a:gd name="T9" fmla="*/ 354 h 2143"/>
                <a:gd name="T10" fmla="*/ 1028 w 1028"/>
                <a:gd name="T11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8" h="2143">
                  <a:moveTo>
                    <a:pt x="1028" y="2143"/>
                  </a:moveTo>
                  <a:lnTo>
                    <a:pt x="0" y="2143"/>
                  </a:lnTo>
                  <a:lnTo>
                    <a:pt x="0" y="354"/>
                  </a:lnTo>
                  <a:lnTo>
                    <a:pt x="502" y="0"/>
                  </a:lnTo>
                  <a:lnTo>
                    <a:pt x="1028" y="354"/>
                  </a:lnTo>
                  <a:lnTo>
                    <a:pt x="1028" y="21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76078" y="4153396"/>
              <a:ext cx="2271028" cy="320172"/>
            </a:xfrm>
            <a:custGeom>
              <a:avLst/>
              <a:gdLst>
                <a:gd name="T0" fmla="*/ 1438 w 1438"/>
                <a:gd name="T1" fmla="*/ 0 h 277"/>
                <a:gd name="T2" fmla="*/ 410 w 1438"/>
                <a:gd name="T3" fmla="*/ 0 h 277"/>
                <a:gd name="T4" fmla="*/ 0 w 1438"/>
                <a:gd name="T5" fmla="*/ 277 h 277"/>
                <a:gd name="T6" fmla="*/ 1033 w 1438"/>
                <a:gd name="T7" fmla="*/ 277 h 277"/>
                <a:gd name="T8" fmla="*/ 1438 w 1438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8" h="277">
                  <a:moveTo>
                    <a:pt x="1438" y="0"/>
                  </a:moveTo>
                  <a:lnTo>
                    <a:pt x="410" y="0"/>
                  </a:lnTo>
                  <a:lnTo>
                    <a:pt x="0" y="277"/>
                  </a:lnTo>
                  <a:lnTo>
                    <a:pt x="1033" y="277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4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3287225" y="1676400"/>
              <a:ext cx="1620358" cy="2476996"/>
            </a:xfrm>
            <a:custGeom>
              <a:avLst/>
              <a:gdLst>
                <a:gd name="T0" fmla="*/ 1026 w 1026"/>
                <a:gd name="T1" fmla="*/ 2143 h 2143"/>
                <a:gd name="T2" fmla="*/ 0 w 1026"/>
                <a:gd name="T3" fmla="*/ 2143 h 2143"/>
                <a:gd name="T4" fmla="*/ 0 w 1026"/>
                <a:gd name="T5" fmla="*/ 354 h 2143"/>
                <a:gd name="T6" fmla="*/ 501 w 1026"/>
                <a:gd name="T7" fmla="*/ 0 h 2143"/>
                <a:gd name="T8" fmla="*/ 1026 w 1026"/>
                <a:gd name="T9" fmla="*/ 354 h 2143"/>
                <a:gd name="T10" fmla="*/ 1026 w 1026"/>
                <a:gd name="T11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6" h="2143">
                  <a:moveTo>
                    <a:pt x="1026" y="2143"/>
                  </a:moveTo>
                  <a:lnTo>
                    <a:pt x="0" y="2143"/>
                  </a:lnTo>
                  <a:lnTo>
                    <a:pt x="0" y="354"/>
                  </a:lnTo>
                  <a:lnTo>
                    <a:pt x="501" y="0"/>
                  </a:lnTo>
                  <a:lnTo>
                    <a:pt x="1026" y="354"/>
                  </a:lnTo>
                  <a:lnTo>
                    <a:pt x="1026" y="214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636555" y="4153396"/>
              <a:ext cx="2271028" cy="320172"/>
            </a:xfrm>
            <a:custGeom>
              <a:avLst/>
              <a:gdLst>
                <a:gd name="T0" fmla="*/ 1438 w 1438"/>
                <a:gd name="T1" fmla="*/ 0 h 277"/>
                <a:gd name="T2" fmla="*/ 412 w 1438"/>
                <a:gd name="T3" fmla="*/ 0 h 277"/>
                <a:gd name="T4" fmla="*/ 0 w 1438"/>
                <a:gd name="T5" fmla="*/ 277 h 277"/>
                <a:gd name="T6" fmla="*/ 1033 w 1438"/>
                <a:gd name="T7" fmla="*/ 277 h 277"/>
                <a:gd name="T8" fmla="*/ 1438 w 1438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8" h="277">
                  <a:moveTo>
                    <a:pt x="1438" y="0"/>
                  </a:moveTo>
                  <a:lnTo>
                    <a:pt x="412" y="0"/>
                  </a:lnTo>
                  <a:lnTo>
                    <a:pt x="0" y="277"/>
                  </a:lnTo>
                  <a:lnTo>
                    <a:pt x="1033" y="277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4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2636555" y="3634417"/>
              <a:ext cx="1631413" cy="839150"/>
            </a:xfrm>
            <a:custGeom>
              <a:avLst/>
              <a:gdLst>
                <a:gd name="T0" fmla="*/ 456 w 456"/>
                <a:gd name="T1" fmla="*/ 320 h 320"/>
                <a:gd name="T2" fmla="*/ 456 w 456"/>
                <a:gd name="T3" fmla="*/ 111 h 320"/>
                <a:gd name="T4" fmla="*/ 395 w 456"/>
                <a:gd name="T5" fmla="*/ 0 h 320"/>
                <a:gd name="T6" fmla="*/ 61 w 456"/>
                <a:gd name="T7" fmla="*/ 0 h 320"/>
                <a:gd name="T8" fmla="*/ 0 w 456"/>
                <a:gd name="T9" fmla="*/ 111 h 320"/>
                <a:gd name="T10" fmla="*/ 0 w 456"/>
                <a:gd name="T11" fmla="*/ 320 h 320"/>
                <a:gd name="T12" fmla="*/ 456 w 456"/>
                <a:gd name="T13" fmla="*/ 32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" h="320">
                  <a:moveTo>
                    <a:pt x="456" y="320"/>
                  </a:moveTo>
                  <a:cubicBezTo>
                    <a:pt x="456" y="111"/>
                    <a:pt x="456" y="111"/>
                    <a:pt x="456" y="111"/>
                  </a:cubicBezTo>
                  <a:cubicBezTo>
                    <a:pt x="456" y="50"/>
                    <a:pt x="428" y="0"/>
                    <a:pt x="395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50"/>
                    <a:pt x="0" y="111"/>
                  </a:cubicBezTo>
                  <a:cubicBezTo>
                    <a:pt x="0" y="320"/>
                    <a:pt x="0" y="320"/>
                    <a:pt x="0" y="320"/>
                  </a:cubicBezTo>
                  <a:lnTo>
                    <a:pt x="456" y="320"/>
                  </a:lnTo>
                  <a:close/>
                </a:path>
              </a:pathLst>
            </a:custGeom>
            <a:solidFill>
              <a:srgbClr val="5393CD"/>
            </a:solidFill>
            <a:ln>
              <a:noFill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447701" y="1676400"/>
              <a:ext cx="1621937" cy="2476996"/>
            </a:xfrm>
            <a:custGeom>
              <a:avLst/>
              <a:gdLst>
                <a:gd name="T0" fmla="*/ 1027 w 1027"/>
                <a:gd name="T1" fmla="*/ 2143 h 2143"/>
                <a:gd name="T2" fmla="*/ 0 w 1027"/>
                <a:gd name="T3" fmla="*/ 2143 h 2143"/>
                <a:gd name="T4" fmla="*/ 0 w 1027"/>
                <a:gd name="T5" fmla="*/ 354 h 2143"/>
                <a:gd name="T6" fmla="*/ 501 w 1027"/>
                <a:gd name="T7" fmla="*/ 0 h 2143"/>
                <a:gd name="T8" fmla="*/ 1027 w 1027"/>
                <a:gd name="T9" fmla="*/ 354 h 2143"/>
                <a:gd name="T10" fmla="*/ 1027 w 1027"/>
                <a:gd name="T11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7" h="2143">
                  <a:moveTo>
                    <a:pt x="1027" y="2143"/>
                  </a:moveTo>
                  <a:lnTo>
                    <a:pt x="0" y="2143"/>
                  </a:lnTo>
                  <a:lnTo>
                    <a:pt x="0" y="354"/>
                  </a:lnTo>
                  <a:lnTo>
                    <a:pt x="501" y="0"/>
                  </a:lnTo>
                  <a:lnTo>
                    <a:pt x="1027" y="354"/>
                  </a:lnTo>
                  <a:lnTo>
                    <a:pt x="1027" y="21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797031" y="4153396"/>
              <a:ext cx="2272607" cy="320172"/>
            </a:xfrm>
            <a:custGeom>
              <a:avLst/>
              <a:gdLst>
                <a:gd name="T0" fmla="*/ 1439 w 1439"/>
                <a:gd name="T1" fmla="*/ 0 h 277"/>
                <a:gd name="T2" fmla="*/ 412 w 1439"/>
                <a:gd name="T3" fmla="*/ 0 h 277"/>
                <a:gd name="T4" fmla="*/ 0 w 1439"/>
                <a:gd name="T5" fmla="*/ 277 h 277"/>
                <a:gd name="T6" fmla="*/ 1033 w 1439"/>
                <a:gd name="T7" fmla="*/ 277 h 277"/>
                <a:gd name="T8" fmla="*/ 1439 w 1439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9" h="277">
                  <a:moveTo>
                    <a:pt x="1439" y="0"/>
                  </a:moveTo>
                  <a:lnTo>
                    <a:pt x="412" y="0"/>
                  </a:lnTo>
                  <a:lnTo>
                    <a:pt x="0" y="277"/>
                  </a:lnTo>
                  <a:lnTo>
                    <a:pt x="1033" y="277"/>
                  </a:lnTo>
                  <a:lnTo>
                    <a:pt x="1439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4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797031" y="3634417"/>
              <a:ext cx="1631413" cy="839150"/>
            </a:xfrm>
            <a:custGeom>
              <a:avLst/>
              <a:gdLst>
                <a:gd name="T0" fmla="*/ 456 w 456"/>
                <a:gd name="T1" fmla="*/ 320 h 320"/>
                <a:gd name="T2" fmla="*/ 456 w 456"/>
                <a:gd name="T3" fmla="*/ 111 h 320"/>
                <a:gd name="T4" fmla="*/ 395 w 456"/>
                <a:gd name="T5" fmla="*/ 0 h 320"/>
                <a:gd name="T6" fmla="*/ 61 w 456"/>
                <a:gd name="T7" fmla="*/ 0 h 320"/>
                <a:gd name="T8" fmla="*/ 0 w 456"/>
                <a:gd name="T9" fmla="*/ 111 h 320"/>
                <a:gd name="T10" fmla="*/ 0 w 456"/>
                <a:gd name="T11" fmla="*/ 320 h 320"/>
                <a:gd name="T12" fmla="*/ 456 w 456"/>
                <a:gd name="T13" fmla="*/ 32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" h="320">
                  <a:moveTo>
                    <a:pt x="456" y="320"/>
                  </a:moveTo>
                  <a:cubicBezTo>
                    <a:pt x="456" y="111"/>
                    <a:pt x="456" y="111"/>
                    <a:pt x="456" y="111"/>
                  </a:cubicBezTo>
                  <a:cubicBezTo>
                    <a:pt x="456" y="50"/>
                    <a:pt x="429" y="0"/>
                    <a:pt x="395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8" y="0"/>
                    <a:pt x="0" y="50"/>
                    <a:pt x="0" y="111"/>
                  </a:cubicBezTo>
                  <a:cubicBezTo>
                    <a:pt x="0" y="320"/>
                    <a:pt x="0" y="320"/>
                    <a:pt x="0" y="320"/>
                  </a:cubicBezTo>
                  <a:lnTo>
                    <a:pt x="456" y="320"/>
                  </a:lnTo>
                  <a:close/>
                </a:path>
              </a:pathLst>
            </a:custGeom>
            <a:solidFill>
              <a:srgbClr val="649B3F"/>
            </a:solidFill>
            <a:ln>
              <a:noFill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7619233" y="1676400"/>
              <a:ext cx="1625096" cy="2476996"/>
            </a:xfrm>
            <a:custGeom>
              <a:avLst/>
              <a:gdLst>
                <a:gd name="T0" fmla="*/ 1029 w 1029"/>
                <a:gd name="T1" fmla="*/ 2143 h 2143"/>
                <a:gd name="T2" fmla="*/ 0 w 1029"/>
                <a:gd name="T3" fmla="*/ 2143 h 2143"/>
                <a:gd name="T4" fmla="*/ 0 w 1029"/>
                <a:gd name="T5" fmla="*/ 354 h 2143"/>
                <a:gd name="T6" fmla="*/ 503 w 1029"/>
                <a:gd name="T7" fmla="*/ 0 h 2143"/>
                <a:gd name="T8" fmla="*/ 1029 w 1029"/>
                <a:gd name="T9" fmla="*/ 354 h 2143"/>
                <a:gd name="T10" fmla="*/ 1029 w 1029"/>
                <a:gd name="T11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9" h="2143">
                  <a:moveTo>
                    <a:pt x="1029" y="2143"/>
                  </a:moveTo>
                  <a:lnTo>
                    <a:pt x="0" y="2143"/>
                  </a:lnTo>
                  <a:lnTo>
                    <a:pt x="0" y="354"/>
                  </a:lnTo>
                  <a:lnTo>
                    <a:pt x="503" y="0"/>
                  </a:lnTo>
                  <a:lnTo>
                    <a:pt x="1029" y="354"/>
                  </a:lnTo>
                  <a:lnTo>
                    <a:pt x="1029" y="2143"/>
                  </a:lnTo>
                  <a:close/>
                </a:path>
              </a:pathLst>
            </a:custGeom>
            <a:solidFill>
              <a:srgbClr val="419FB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6971721" y="4153396"/>
              <a:ext cx="2272607" cy="320172"/>
            </a:xfrm>
            <a:custGeom>
              <a:avLst/>
              <a:gdLst>
                <a:gd name="T0" fmla="*/ 1439 w 1439"/>
                <a:gd name="T1" fmla="*/ 0 h 277"/>
                <a:gd name="T2" fmla="*/ 410 w 1439"/>
                <a:gd name="T3" fmla="*/ 0 h 277"/>
                <a:gd name="T4" fmla="*/ 0 w 1439"/>
                <a:gd name="T5" fmla="*/ 277 h 277"/>
                <a:gd name="T6" fmla="*/ 1033 w 1439"/>
                <a:gd name="T7" fmla="*/ 277 h 277"/>
                <a:gd name="T8" fmla="*/ 1439 w 1439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9" h="277">
                  <a:moveTo>
                    <a:pt x="1439" y="0"/>
                  </a:moveTo>
                  <a:lnTo>
                    <a:pt x="410" y="0"/>
                  </a:lnTo>
                  <a:lnTo>
                    <a:pt x="0" y="277"/>
                  </a:lnTo>
                  <a:lnTo>
                    <a:pt x="1033" y="277"/>
                  </a:lnTo>
                  <a:lnTo>
                    <a:pt x="1439" y="0"/>
                  </a:lnTo>
                  <a:close/>
                </a:path>
              </a:pathLst>
            </a:custGeom>
            <a:solidFill>
              <a:srgbClr val="296575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4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6971721" y="3634417"/>
              <a:ext cx="1631413" cy="839150"/>
            </a:xfrm>
            <a:custGeom>
              <a:avLst/>
              <a:gdLst>
                <a:gd name="T0" fmla="*/ 456 w 456"/>
                <a:gd name="T1" fmla="*/ 320 h 320"/>
                <a:gd name="T2" fmla="*/ 456 w 456"/>
                <a:gd name="T3" fmla="*/ 111 h 320"/>
                <a:gd name="T4" fmla="*/ 394 w 456"/>
                <a:gd name="T5" fmla="*/ 0 h 320"/>
                <a:gd name="T6" fmla="*/ 61 w 456"/>
                <a:gd name="T7" fmla="*/ 0 h 320"/>
                <a:gd name="T8" fmla="*/ 0 w 456"/>
                <a:gd name="T9" fmla="*/ 111 h 320"/>
                <a:gd name="T10" fmla="*/ 0 w 456"/>
                <a:gd name="T11" fmla="*/ 320 h 320"/>
                <a:gd name="T12" fmla="*/ 456 w 456"/>
                <a:gd name="T13" fmla="*/ 32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" h="320">
                  <a:moveTo>
                    <a:pt x="456" y="320"/>
                  </a:moveTo>
                  <a:cubicBezTo>
                    <a:pt x="456" y="111"/>
                    <a:pt x="456" y="111"/>
                    <a:pt x="456" y="111"/>
                  </a:cubicBezTo>
                  <a:cubicBezTo>
                    <a:pt x="456" y="50"/>
                    <a:pt x="428" y="0"/>
                    <a:pt x="39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50"/>
                    <a:pt x="0" y="111"/>
                  </a:cubicBezTo>
                  <a:cubicBezTo>
                    <a:pt x="0" y="320"/>
                    <a:pt x="0" y="320"/>
                    <a:pt x="0" y="320"/>
                  </a:cubicBezTo>
                  <a:lnTo>
                    <a:pt x="456" y="320"/>
                  </a:lnTo>
                  <a:close/>
                </a:path>
              </a:pathLst>
            </a:custGeom>
            <a:solidFill>
              <a:srgbClr val="4FA9C1"/>
            </a:solidFill>
            <a:ln>
              <a:noFill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9795501" y="1676400"/>
              <a:ext cx="1620358" cy="2476996"/>
            </a:xfrm>
            <a:custGeom>
              <a:avLst/>
              <a:gdLst>
                <a:gd name="T0" fmla="*/ 1026 w 1026"/>
                <a:gd name="T1" fmla="*/ 2143 h 2143"/>
                <a:gd name="T2" fmla="*/ 0 w 1026"/>
                <a:gd name="T3" fmla="*/ 2143 h 2143"/>
                <a:gd name="T4" fmla="*/ 0 w 1026"/>
                <a:gd name="T5" fmla="*/ 354 h 2143"/>
                <a:gd name="T6" fmla="*/ 503 w 1026"/>
                <a:gd name="T7" fmla="*/ 0 h 2143"/>
                <a:gd name="T8" fmla="*/ 1026 w 1026"/>
                <a:gd name="T9" fmla="*/ 354 h 2143"/>
                <a:gd name="T10" fmla="*/ 1026 w 1026"/>
                <a:gd name="T11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6" h="2143">
                  <a:moveTo>
                    <a:pt x="1026" y="2143"/>
                  </a:moveTo>
                  <a:lnTo>
                    <a:pt x="0" y="2143"/>
                  </a:lnTo>
                  <a:lnTo>
                    <a:pt x="0" y="354"/>
                  </a:lnTo>
                  <a:lnTo>
                    <a:pt x="503" y="0"/>
                  </a:lnTo>
                  <a:lnTo>
                    <a:pt x="1026" y="354"/>
                  </a:lnTo>
                  <a:lnTo>
                    <a:pt x="1026" y="2143"/>
                  </a:lnTo>
                  <a:close/>
                </a:path>
              </a:pathLst>
            </a:custGeom>
            <a:solidFill>
              <a:srgbClr val="8BCCC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9143253" y="4153396"/>
              <a:ext cx="2272607" cy="320172"/>
            </a:xfrm>
            <a:custGeom>
              <a:avLst/>
              <a:gdLst>
                <a:gd name="T0" fmla="*/ 1439 w 1439"/>
                <a:gd name="T1" fmla="*/ 0 h 277"/>
                <a:gd name="T2" fmla="*/ 413 w 1439"/>
                <a:gd name="T3" fmla="*/ 0 h 277"/>
                <a:gd name="T4" fmla="*/ 0 w 1439"/>
                <a:gd name="T5" fmla="*/ 277 h 277"/>
                <a:gd name="T6" fmla="*/ 1033 w 1439"/>
                <a:gd name="T7" fmla="*/ 277 h 277"/>
                <a:gd name="T8" fmla="*/ 1439 w 1439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9" h="277">
                  <a:moveTo>
                    <a:pt x="1439" y="0"/>
                  </a:moveTo>
                  <a:lnTo>
                    <a:pt x="413" y="0"/>
                  </a:lnTo>
                  <a:lnTo>
                    <a:pt x="0" y="277"/>
                  </a:lnTo>
                  <a:lnTo>
                    <a:pt x="1033" y="277"/>
                  </a:lnTo>
                  <a:lnTo>
                    <a:pt x="1439" y="0"/>
                  </a:lnTo>
                  <a:close/>
                </a:path>
              </a:pathLst>
            </a:custGeom>
            <a:solidFill>
              <a:srgbClr val="35777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4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71340" y="3634417"/>
              <a:ext cx="1636150" cy="839150"/>
            </a:xfrm>
            <a:custGeom>
              <a:avLst/>
              <a:gdLst>
                <a:gd name="T0" fmla="*/ 457 w 457"/>
                <a:gd name="T1" fmla="*/ 320 h 320"/>
                <a:gd name="T2" fmla="*/ 457 w 457"/>
                <a:gd name="T3" fmla="*/ 111 h 320"/>
                <a:gd name="T4" fmla="*/ 395 w 457"/>
                <a:gd name="T5" fmla="*/ 0 h 320"/>
                <a:gd name="T6" fmla="*/ 62 w 457"/>
                <a:gd name="T7" fmla="*/ 0 h 320"/>
                <a:gd name="T8" fmla="*/ 0 w 457"/>
                <a:gd name="T9" fmla="*/ 111 h 320"/>
                <a:gd name="T10" fmla="*/ 0 w 457"/>
                <a:gd name="T11" fmla="*/ 320 h 320"/>
                <a:gd name="T12" fmla="*/ 457 w 457"/>
                <a:gd name="T13" fmla="*/ 32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7" h="320">
                  <a:moveTo>
                    <a:pt x="457" y="320"/>
                  </a:moveTo>
                  <a:cubicBezTo>
                    <a:pt x="457" y="111"/>
                    <a:pt x="457" y="111"/>
                    <a:pt x="457" y="111"/>
                  </a:cubicBezTo>
                  <a:cubicBezTo>
                    <a:pt x="457" y="50"/>
                    <a:pt x="429" y="0"/>
                    <a:pt x="39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50"/>
                    <a:pt x="0" y="111"/>
                  </a:cubicBezTo>
                  <a:cubicBezTo>
                    <a:pt x="0" y="320"/>
                    <a:pt x="0" y="320"/>
                    <a:pt x="0" y="320"/>
                  </a:cubicBezTo>
                  <a:lnTo>
                    <a:pt x="457" y="320"/>
                  </a:lnTo>
                  <a:close/>
                </a:path>
              </a:pathLst>
            </a:custGeom>
            <a:solidFill>
              <a:srgbClr val="F2B800"/>
            </a:solidFill>
            <a:ln>
              <a:noFill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9143253" y="3634417"/>
              <a:ext cx="1631413" cy="839150"/>
            </a:xfrm>
            <a:custGeom>
              <a:avLst/>
              <a:gdLst>
                <a:gd name="T0" fmla="*/ 456 w 456"/>
                <a:gd name="T1" fmla="*/ 320 h 320"/>
                <a:gd name="T2" fmla="*/ 456 w 456"/>
                <a:gd name="T3" fmla="*/ 111 h 320"/>
                <a:gd name="T4" fmla="*/ 395 w 456"/>
                <a:gd name="T5" fmla="*/ 0 h 320"/>
                <a:gd name="T6" fmla="*/ 62 w 456"/>
                <a:gd name="T7" fmla="*/ 0 h 320"/>
                <a:gd name="T8" fmla="*/ 0 w 456"/>
                <a:gd name="T9" fmla="*/ 111 h 320"/>
                <a:gd name="T10" fmla="*/ 0 w 456"/>
                <a:gd name="T11" fmla="*/ 320 h 320"/>
                <a:gd name="T12" fmla="*/ 456 w 456"/>
                <a:gd name="T13" fmla="*/ 32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" h="320">
                  <a:moveTo>
                    <a:pt x="456" y="320"/>
                  </a:moveTo>
                  <a:cubicBezTo>
                    <a:pt x="456" y="111"/>
                    <a:pt x="456" y="111"/>
                    <a:pt x="456" y="111"/>
                  </a:cubicBezTo>
                  <a:cubicBezTo>
                    <a:pt x="456" y="50"/>
                    <a:pt x="429" y="0"/>
                    <a:pt x="39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50"/>
                    <a:pt x="0" y="111"/>
                  </a:cubicBezTo>
                  <a:cubicBezTo>
                    <a:pt x="0" y="320"/>
                    <a:pt x="0" y="320"/>
                    <a:pt x="0" y="320"/>
                  </a:cubicBezTo>
                  <a:lnTo>
                    <a:pt x="456" y="320"/>
                  </a:lnTo>
                  <a:close/>
                </a:path>
              </a:pathLst>
            </a:custGeom>
            <a:solidFill>
              <a:srgbClr val="9CD4CF"/>
            </a:solidFill>
            <a:ln>
              <a:noFill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1198179" y="2185444"/>
              <a:ext cx="1474339" cy="1379960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Started as an IP Player </a:t>
              </a:r>
              <a:r>
                <a:rPr lang="en-US" sz="1600" dirty="0" err="1">
                  <a:solidFill>
                    <a:schemeClr val="bg1"/>
                  </a:solidFill>
                  <a:latin typeface="Arial" panose="020B0604020202020204" pitchFamily="34" charset="0"/>
                </a:rPr>
                <a:t>PoC</a:t>
              </a: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 for a low end set top box</a:t>
              </a:r>
            </a:p>
          </p:txBody>
        </p:sp>
        <p:sp>
          <p:nvSpPr>
            <p:cNvPr id="21" name="Content Placeholder 2"/>
            <p:cNvSpPr txBox="1">
              <a:spLocks/>
            </p:cNvSpPr>
            <p:nvPr/>
          </p:nvSpPr>
          <p:spPr>
            <a:xfrm>
              <a:off x="3360235" y="2185444"/>
              <a:ext cx="1474339" cy="1379960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Light weight player for HLS with Adobe Access</a:t>
              </a:r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5521500" y="2185444"/>
              <a:ext cx="1474339" cy="1379960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Support added for DASH playback with PlayReady and WideVine DRM</a:t>
              </a: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7694612" y="2185444"/>
              <a:ext cx="1474339" cy="1379960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Used for providing 4K VOD of 2017 Winter Olympics </a:t>
              </a:r>
            </a:p>
          </p:txBody>
        </p:sp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9868511" y="2185444"/>
              <a:ext cx="1474339" cy="1379960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Made GA in 2018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71340" y="5044113"/>
              <a:ext cx="10303200" cy="0"/>
            </a:xfrm>
            <a:custGeom>
              <a:avLst/>
              <a:gdLst>
                <a:gd name="connsiteX0" fmla="*/ 0 w 10210800"/>
                <a:gd name="connsiteY0" fmla="*/ 0 h 0"/>
                <a:gd name="connsiteX1" fmla="*/ 10210800 w 102108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10800">
                  <a:moveTo>
                    <a:pt x="0" y="0"/>
                  </a:moveTo>
                  <a:lnTo>
                    <a:pt x="10210800" y="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26" name="Title 1"/>
            <p:cNvSpPr txBox="1">
              <a:spLocks/>
            </p:cNvSpPr>
            <p:nvPr/>
          </p:nvSpPr>
          <p:spPr>
            <a:xfrm>
              <a:off x="3810000" y="4731452"/>
              <a:ext cx="3625880" cy="6253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0" tIns="0" rIns="0" bIns="0" rtlCol="0" anchor="ctr">
              <a:noAutofit/>
            </a:bodyPr>
            <a:lstStyle>
              <a:lvl1pPr algn="l" defTabSz="8915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rgbClr val="09384F"/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2800" dirty="0"/>
                <a:t>HISTORY OF AAMP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692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AAMP – Why AAMP?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39900" y="1828800"/>
            <a:ext cx="10713900" cy="3642850"/>
            <a:chOff x="1048623" y="2223801"/>
            <a:chExt cx="10713900" cy="3642850"/>
          </a:xfrm>
        </p:grpSpPr>
        <p:sp>
          <p:nvSpPr>
            <p:cNvPr id="50" name="Content Placeholder 2"/>
            <p:cNvSpPr txBox="1">
              <a:spLocks/>
            </p:cNvSpPr>
            <p:nvPr/>
          </p:nvSpPr>
          <p:spPr>
            <a:xfrm>
              <a:off x="2237523" y="4876800"/>
              <a:ext cx="2743200" cy="989851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US" sz="2400" dirty="0">
                  <a:solidFill>
                    <a:schemeClr val="tx1"/>
                  </a:solidFill>
                  <a:latin typeface="Arial" panose="020B0604020202020204" pitchFamily="34" charset="0"/>
                </a:rPr>
                <a:t>Need for open source IP Player</a:t>
              </a:r>
            </a:p>
          </p:txBody>
        </p:sp>
        <p:sp>
          <p:nvSpPr>
            <p:cNvPr id="51" name="Content Placeholder 2"/>
            <p:cNvSpPr txBox="1">
              <a:spLocks/>
            </p:cNvSpPr>
            <p:nvPr/>
          </p:nvSpPr>
          <p:spPr>
            <a:xfrm>
              <a:off x="5590323" y="4876800"/>
              <a:ext cx="2743200" cy="989851"/>
            </a:xfrm>
            <a:prstGeom prst="rect">
              <a:avLst/>
            </a:prstGeom>
            <a:noFill/>
          </p:spPr>
          <p:txBody>
            <a:bodyPr vert="horz" lIns="0" tIns="0" rIns="0" bIns="0" rtlCol="0" anchor="t" anchorCtr="0">
              <a:noAutofit/>
            </a:bodyPr>
            <a:lstStyle>
              <a:lvl1pPr marL="324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8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1pPr>
              <a:lvl2pPr marL="648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6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2pPr>
              <a:lvl3pPr marL="972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3pPr>
              <a:lvl4pPr marL="1296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4pPr>
              <a:lvl5pPr marL="1620000" indent="-324000" algn="l" defTabSz="1044885" rtl="0" eaLnBrk="1" latinLnBrk="0" hangingPunct="1">
                <a:spcBef>
                  <a:spcPct val="20000"/>
                </a:spcBef>
                <a:buClr>
                  <a:srgbClr val="FFD200"/>
                </a:buClr>
                <a:buSzPct val="70000"/>
                <a:buFont typeface="Arial" pitchFamily="34" charset="0"/>
                <a:buChar char="►"/>
                <a:defRPr sz="1400" kern="1200">
                  <a:solidFill>
                    <a:srgbClr val="646464"/>
                  </a:solidFill>
                  <a:latin typeface="+mn-lt"/>
                  <a:ea typeface="+mn-ea"/>
                  <a:cs typeface="+mn-cs"/>
                </a:defRPr>
              </a:lvl5pPr>
              <a:lvl6pPr marL="2873433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95876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8318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40761" indent="-261221" algn="l" defTabSz="104488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spcBef>
                  <a:spcPts val="0"/>
                </a:spcBef>
                <a:buNone/>
                <a:defRPr/>
              </a:pPr>
              <a:r>
                <a:rPr lang="en-IN" sz="2400" dirty="0">
                  <a:solidFill>
                    <a:schemeClr val="tx1"/>
                  </a:solidFill>
                  <a:latin typeface="Arial" panose="020B0604020202020204" pitchFamily="34" charset="0"/>
                </a:rPr>
                <a:t>Improved performance</a:t>
              </a: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1048623" y="2223801"/>
              <a:ext cx="10713900" cy="3324503"/>
              <a:chOff x="1048623" y="1828800"/>
              <a:chExt cx="10713900" cy="3324503"/>
            </a:xfrm>
          </p:grpSpPr>
          <p:cxnSp>
            <p:nvCxnSpPr>
              <p:cNvPr id="4" name="Straight Connector 3"/>
              <p:cNvCxnSpPr/>
              <p:nvPr/>
            </p:nvCxnSpPr>
            <p:spPr>
              <a:xfrm flipV="1">
                <a:off x="5281588" y="2759890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6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5" name="Straight Connector 4"/>
              <p:cNvCxnSpPr/>
              <p:nvPr/>
            </p:nvCxnSpPr>
            <p:spPr>
              <a:xfrm flipV="1">
                <a:off x="1886894" y="2759890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4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8676281" y="2759890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rgbClr val="5BB0C6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584240" y="3670343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5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978937" y="3670343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rgbClr val="C0C0C0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0373631" y="3670343"/>
                <a:ext cx="0" cy="595926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tailEnd type="oval"/>
              </a:ln>
              <a:effectLst/>
            </p:spPr>
          </p:cxnSp>
          <p:cxnSp>
            <p:nvCxnSpPr>
              <p:cNvPr id="10" name="Straight Connector 9"/>
              <p:cNvCxnSpPr>
                <a:stCxn id="23" idx="4"/>
                <a:endCxn id="41" idx="0"/>
              </p:cNvCxnSpPr>
              <p:nvPr/>
            </p:nvCxnSpPr>
            <p:spPr>
              <a:xfrm>
                <a:off x="1886893" y="3671548"/>
                <a:ext cx="0" cy="14587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4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281589" y="3671548"/>
                <a:ext cx="0" cy="14587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6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8676285" y="3671548"/>
                <a:ext cx="0" cy="145879"/>
              </a:xfrm>
              <a:prstGeom prst="line">
                <a:avLst/>
              </a:prstGeom>
              <a:noFill/>
              <a:ln w="19050" cap="flat" cmpd="sng" algn="ctr">
                <a:solidFill>
                  <a:srgbClr val="5BB0C6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3" name="Straight Connector 12"/>
              <p:cNvCxnSpPr>
                <a:stCxn id="42" idx="4"/>
                <a:endCxn id="29" idx="0"/>
              </p:cNvCxnSpPr>
              <p:nvPr/>
            </p:nvCxnSpPr>
            <p:spPr>
              <a:xfrm flipH="1">
                <a:off x="3584240" y="3208732"/>
                <a:ext cx="1" cy="14587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5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6978937" y="3208732"/>
                <a:ext cx="1" cy="145879"/>
              </a:xfrm>
              <a:prstGeom prst="line">
                <a:avLst/>
              </a:prstGeom>
              <a:noFill/>
              <a:ln w="19050" cap="flat" cmpd="sng" algn="ctr">
                <a:solidFill>
                  <a:srgbClr val="C0C0C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10373631" y="3208732"/>
                <a:ext cx="1" cy="14587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tailEnd type="none"/>
              </a:ln>
              <a:effectLst/>
            </p:spPr>
          </p:cxnSp>
          <p:sp>
            <p:nvSpPr>
              <p:cNvPr id="16" name="Chevron 15"/>
              <p:cNvSpPr>
                <a:spLocks/>
              </p:cNvSpPr>
              <p:nvPr/>
            </p:nvSpPr>
            <p:spPr>
              <a:xfrm>
                <a:off x="1048623" y="3424992"/>
                <a:ext cx="1676540" cy="176175"/>
              </a:xfrm>
              <a:prstGeom prst="chevron">
                <a:avLst/>
              </a:prstGeom>
              <a:solidFill>
                <a:schemeClr val="accent4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" name="Chevron 16"/>
              <p:cNvSpPr/>
              <p:nvPr/>
            </p:nvSpPr>
            <p:spPr>
              <a:xfrm>
                <a:off x="2745970" y="3424992"/>
                <a:ext cx="1676540" cy="176175"/>
              </a:xfrm>
              <a:prstGeom prst="chevron">
                <a:avLst/>
              </a:prstGeom>
              <a:solidFill>
                <a:schemeClr val="accent5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" name="Chevron 17"/>
              <p:cNvSpPr/>
              <p:nvPr/>
            </p:nvSpPr>
            <p:spPr>
              <a:xfrm>
                <a:off x="4443318" y="3424992"/>
                <a:ext cx="1676540" cy="176175"/>
              </a:xfrm>
              <a:prstGeom prst="chevron">
                <a:avLst/>
              </a:prstGeom>
              <a:solidFill>
                <a:schemeClr val="accent6"/>
              </a:solidFill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Chevron 18"/>
              <p:cNvSpPr/>
              <p:nvPr/>
            </p:nvSpPr>
            <p:spPr>
              <a:xfrm>
                <a:off x="6140665" y="3424992"/>
                <a:ext cx="1676540" cy="176175"/>
              </a:xfrm>
              <a:prstGeom prst="chevron">
                <a:avLst/>
              </a:prstGeom>
              <a:solidFill>
                <a:srgbClr val="C0C0C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" name="Chevron 19"/>
              <p:cNvSpPr/>
              <p:nvPr/>
            </p:nvSpPr>
            <p:spPr>
              <a:xfrm>
                <a:off x="7838011" y="3424992"/>
                <a:ext cx="1676540" cy="176175"/>
              </a:xfrm>
              <a:prstGeom prst="chevron">
                <a:avLst/>
              </a:prstGeom>
              <a:solidFill>
                <a:srgbClr val="5BB0C6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" name="Chevron 20"/>
              <p:cNvSpPr/>
              <p:nvPr/>
            </p:nvSpPr>
            <p:spPr>
              <a:xfrm>
                <a:off x="9535361" y="3424992"/>
                <a:ext cx="1676540" cy="176175"/>
              </a:xfrm>
              <a:prstGeom prst="chevron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728424" y="3354611"/>
                <a:ext cx="316937" cy="316937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793984" y="3420171"/>
                <a:ext cx="185817" cy="185817"/>
              </a:xfrm>
              <a:prstGeom prst="ellipse">
                <a:avLst/>
              </a:prstGeom>
              <a:solidFill>
                <a:schemeClr val="accent4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826071" y="3452258"/>
                <a:ext cx="121643" cy="121643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123119" y="3354611"/>
                <a:ext cx="316937" cy="316937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88679" y="3420171"/>
                <a:ext cx="185817" cy="185817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220766" y="3452258"/>
                <a:ext cx="121643" cy="121643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425771" y="3354611"/>
                <a:ext cx="316937" cy="316937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91331" y="3420171"/>
                <a:ext cx="185817" cy="185817"/>
              </a:xfrm>
              <a:prstGeom prst="ellipse">
                <a:avLst/>
              </a:prstGeom>
              <a:solidFill>
                <a:schemeClr val="accent5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523418" y="3452258"/>
                <a:ext cx="121643" cy="121644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820466" y="3354611"/>
                <a:ext cx="316937" cy="316937"/>
              </a:xfrm>
              <a:prstGeom prst="ellipse">
                <a:avLst/>
              </a:prstGeom>
              <a:solidFill>
                <a:srgbClr val="999999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886026" y="3420171"/>
                <a:ext cx="185817" cy="185817"/>
              </a:xfrm>
              <a:prstGeom prst="ellipse">
                <a:avLst/>
              </a:prstGeom>
              <a:solidFill>
                <a:srgbClr val="C0C0C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918114" y="3452258"/>
                <a:ext cx="121643" cy="121644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517812" y="3354611"/>
                <a:ext cx="316937" cy="316937"/>
              </a:xfrm>
              <a:prstGeom prst="ellipse">
                <a:avLst/>
              </a:prstGeom>
              <a:solidFill>
                <a:srgbClr val="40A0BA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8583373" y="3420171"/>
                <a:ext cx="185817" cy="185817"/>
              </a:xfrm>
              <a:prstGeom prst="ellipse">
                <a:avLst/>
              </a:prstGeom>
              <a:solidFill>
                <a:srgbClr val="5BB0C6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8615460" y="3452258"/>
                <a:ext cx="121643" cy="121644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0215162" y="3354611"/>
                <a:ext cx="316937" cy="316937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0280722" y="3420171"/>
                <a:ext cx="185817" cy="185817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/>
            </p:spPr>
            <p:txBody>
              <a:bodyPr rtlCol="0" anchor="t" anchorCtr="0"/>
              <a:lstStyle/>
              <a:p>
                <a:pPr algn="ctr"/>
                <a:endParaRPr lang="en-IN" sz="1600" kern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0312810" y="3452258"/>
                <a:ext cx="121643" cy="121644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accent1"/>
                    </a:solidFill>
                    <a:prstDash val="solid"/>
                  </a14:hiddenLine>
                </a:ext>
              </a:extLst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6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549546" y="381742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tlCol="0" anchor="ctr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400" b="1" i="0" u="none" strike="noStrike" kern="0" cap="none" spc="0" normalizeH="0" noProof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</a:t>
                </a:r>
                <a:endParaRPr kumimoji="0" lang="en-IN" sz="4000" b="1" i="0" u="none" strike="noStrike" kern="0" cap="none" spc="0" normalizeH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246894" y="253403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accent5"/>
                </a:solidFill>
                <a:prstDash val="solid"/>
              </a:ln>
              <a:effectLst/>
            </p:spPr>
            <p:txBody>
              <a:bodyPr lIns="0" tIns="0" rIns="0" bIns="0" rtlCol="0" anchor="ctr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400" b="1" i="0" u="none" strike="noStrike" kern="0" cap="none" spc="0" normalizeH="0" noProof="0" dirty="0">
                    <a:ln>
                      <a:noFill/>
                    </a:ln>
                    <a:solidFill>
                      <a:schemeClr val="accent5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944242" y="381742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accent6"/>
                </a:solidFill>
                <a:prstDash val="solid"/>
              </a:ln>
              <a:effectLst/>
            </p:spPr>
            <p:txBody>
              <a:bodyPr rtlCol="0" anchor="ctr" anchorCtr="0"/>
              <a:lstStyle/>
              <a:p>
                <a:pPr algn="ctr">
                  <a:defRPr/>
                </a:pPr>
                <a:r>
                  <a:rPr lang="en-IN" sz="2400" b="1" kern="0" dirty="0">
                    <a:solidFill>
                      <a:schemeClr val="accent6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6641590" y="253403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C0C0C0"/>
                </a:solidFill>
                <a:prstDash val="solid"/>
              </a:ln>
              <a:effectLst/>
            </p:spPr>
            <p:txBody>
              <a:bodyPr rtlCol="0" anchor="ctr" anchorCtr="0"/>
              <a:lstStyle/>
              <a:p>
                <a:pPr algn="ctr">
                  <a:defRPr/>
                </a:pPr>
                <a:r>
                  <a:rPr lang="en-IN" sz="2400" b="1" kern="0" dirty="0">
                    <a:solidFill>
                      <a:srgbClr val="C0C0C0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8338938" y="381742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5BB0C6"/>
                </a:solidFill>
                <a:prstDash val="solid"/>
              </a:ln>
              <a:effectLst/>
            </p:spPr>
            <p:txBody>
              <a:bodyPr rtlCol="0" anchor="ctr" anchorCtr="0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IN" sz="2400" b="1" kern="0" dirty="0">
                    <a:solidFill>
                      <a:srgbClr val="5BB0C6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0036284" y="2534038"/>
                <a:ext cx="674694" cy="674694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 anchorCtr="0"/>
              <a:lstStyle/>
              <a:p>
                <a:pPr algn="ctr">
                  <a:defRPr/>
                </a:pPr>
                <a:r>
                  <a:rPr lang="en-IN" sz="2400" b="1" kern="0" dirty="0">
                    <a:solidFill>
                      <a:schemeClr val="accent2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1048623" y="1828800"/>
                <a:ext cx="1676540" cy="737419"/>
              </a:xfrm>
              <a:prstGeom prst="rect">
                <a:avLst/>
              </a:prstGeom>
              <a:noFill/>
            </p:spPr>
            <p:txBody>
              <a:bodyPr vert="horz" lIns="0" tIns="0" rIns="0" bIns="0" rtlCol="0" anchor="b" anchorCtr="0">
                <a:noAutofit/>
              </a:bodyPr>
              <a:lstStyle>
                <a:lvl1pPr marL="324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8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1pPr>
                <a:lvl2pPr marL="648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6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2pPr>
                <a:lvl3pPr marL="972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3pPr>
                <a:lvl4pPr marL="1296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4pPr>
                <a:lvl5pPr marL="1620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5pPr>
                <a:lvl6pPr marL="2873433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395876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18318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40761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IN" sz="24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IP Stream </a:t>
                </a:r>
              </a:p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IN" sz="24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Playback</a:t>
                </a:r>
              </a:p>
            </p:txBody>
          </p:sp>
          <p:sp>
            <p:nvSpPr>
              <p:cNvPr id="48" name="Content Placeholder 2"/>
              <p:cNvSpPr txBox="1">
                <a:spLocks/>
              </p:cNvSpPr>
              <p:nvPr/>
            </p:nvSpPr>
            <p:spPr>
              <a:xfrm>
                <a:off x="4153687" y="1828800"/>
                <a:ext cx="2743200" cy="737419"/>
              </a:xfrm>
              <a:prstGeom prst="rect">
                <a:avLst/>
              </a:prstGeom>
              <a:noFill/>
            </p:spPr>
            <p:txBody>
              <a:bodyPr vert="horz" lIns="0" tIns="0" rIns="0" bIns="0" rtlCol="0" anchor="b" anchorCtr="0">
                <a:noAutofit/>
              </a:bodyPr>
              <a:lstStyle>
                <a:lvl1pPr marL="324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8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1pPr>
                <a:lvl2pPr marL="648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6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2pPr>
                <a:lvl3pPr marL="972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3pPr>
                <a:lvl4pPr marL="1296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4pPr>
                <a:lvl5pPr marL="1620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5pPr>
                <a:lvl6pPr marL="2873433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395876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18318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40761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IN" sz="24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Lightweight IP Video player</a:t>
                </a:r>
              </a:p>
            </p:txBody>
          </p:sp>
          <p:sp>
            <p:nvSpPr>
              <p:cNvPr id="49" name="Content Placeholder 2"/>
              <p:cNvSpPr txBox="1">
                <a:spLocks/>
              </p:cNvSpPr>
              <p:nvPr/>
            </p:nvSpPr>
            <p:spPr>
              <a:xfrm>
                <a:off x="7266723" y="1828800"/>
                <a:ext cx="2743200" cy="737419"/>
              </a:xfrm>
              <a:prstGeom prst="rect">
                <a:avLst/>
              </a:prstGeom>
              <a:noFill/>
            </p:spPr>
            <p:txBody>
              <a:bodyPr vert="horz" lIns="0" tIns="0" rIns="0" bIns="0" rtlCol="0" anchor="b" anchorCtr="0">
                <a:noAutofit/>
              </a:bodyPr>
              <a:lstStyle>
                <a:lvl1pPr marL="324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8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1pPr>
                <a:lvl2pPr marL="648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6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2pPr>
                <a:lvl3pPr marL="972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3pPr>
                <a:lvl4pPr marL="1296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4pPr>
                <a:lvl5pPr marL="1620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5pPr>
                <a:lvl6pPr marL="2873433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395876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18318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40761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IN" sz="24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Support multiple DRMs</a:t>
                </a:r>
              </a:p>
            </p:txBody>
          </p:sp>
          <p:sp>
            <p:nvSpPr>
              <p:cNvPr id="52" name="Content Placeholder 2"/>
              <p:cNvSpPr txBox="1">
                <a:spLocks/>
              </p:cNvSpPr>
              <p:nvPr/>
            </p:nvSpPr>
            <p:spPr>
              <a:xfrm>
                <a:off x="9019323" y="4481799"/>
                <a:ext cx="2743200" cy="671504"/>
              </a:xfrm>
              <a:prstGeom prst="rect">
                <a:avLst/>
              </a:prstGeom>
              <a:noFill/>
            </p:spPr>
            <p:txBody>
              <a:bodyPr vert="horz" lIns="0" tIns="0" rIns="0" bIns="0" rtlCol="0" anchor="t" anchorCtr="0">
                <a:noAutofit/>
              </a:bodyPr>
              <a:lstStyle>
                <a:lvl1pPr marL="324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8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1pPr>
                <a:lvl2pPr marL="648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6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2pPr>
                <a:lvl3pPr marL="972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3pPr>
                <a:lvl4pPr marL="1296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4pPr>
                <a:lvl5pPr marL="1620000" indent="-324000" algn="l" defTabSz="1044885" rtl="0" eaLnBrk="1" latinLnBrk="0" hangingPunct="1">
                  <a:spcBef>
                    <a:spcPct val="20000"/>
                  </a:spcBef>
                  <a:buClr>
                    <a:srgbClr val="FFD200"/>
                  </a:buClr>
                  <a:buSzPct val="70000"/>
                  <a:buFont typeface="Arial" pitchFamily="34" charset="0"/>
                  <a:buChar char="►"/>
                  <a:defRPr sz="1400" kern="1200">
                    <a:solidFill>
                      <a:srgbClr val="646464"/>
                    </a:solidFill>
                    <a:latin typeface="+mn-lt"/>
                    <a:ea typeface="+mn-ea"/>
                    <a:cs typeface="+mn-cs"/>
                  </a:defRPr>
                </a:lvl5pPr>
                <a:lvl6pPr marL="2873433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395876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18318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40761" indent="-261221" algn="l" defTabSz="1044885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IN" sz="24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Reduced costs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555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– Supported Platforms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28416" y="1891195"/>
            <a:ext cx="6949439" cy="3659152"/>
            <a:chOff x="2330512" y="1891195"/>
            <a:chExt cx="6949439" cy="3659152"/>
          </a:xfrm>
        </p:grpSpPr>
        <p:sp>
          <p:nvSpPr>
            <p:cNvPr id="7" name="Rectangle 6"/>
            <p:cNvSpPr/>
            <p:nvPr/>
          </p:nvSpPr>
          <p:spPr>
            <a:xfrm>
              <a:off x="2330512" y="4463372"/>
              <a:ext cx="1671566" cy="8621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80000" tIns="180000" rIns="180000" bIns="180000" numCol="1" spcCol="1270" anchor="ctr" anchorCtr="0">
              <a:spAutoFit/>
            </a:bodyPr>
            <a:lstStyle/>
            <a:p>
              <a:pPr algn="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dirty="0">
                  <a:solidFill>
                    <a:schemeClr val="accent6"/>
                  </a:solidFill>
                  <a:latin typeface="Arial" panose="020B0604020202020204" pitchFamily="34" charset="0"/>
                </a:rPr>
                <a:t>Win32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63937" y="2098955"/>
              <a:ext cx="1338141" cy="8621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80000" tIns="180000" rIns="180000" bIns="180000" numCol="1" spcCol="1270" anchor="ctr" anchorCtr="0">
              <a:spAutoFit/>
            </a:bodyPr>
            <a:lstStyle/>
            <a:p>
              <a:pPr lvl="0" algn="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>
                  <a:solidFill>
                    <a:srgbClr val="42B4E6"/>
                  </a:solidFill>
                  <a:latin typeface="Arial" panose="020B0604020202020204" pitchFamily="34" charset="0"/>
                </a:rPr>
                <a:t>RDK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13569" y="4480863"/>
              <a:ext cx="1338141" cy="8621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80000" tIns="180000" rIns="180000" bIns="180000" numCol="1" spcCol="1270" anchor="ctr" anchorCtr="0">
              <a:sp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>
                  <a:solidFill>
                    <a:schemeClr val="accent2"/>
                  </a:solidFill>
                  <a:latin typeface="Arial" panose="020B0604020202020204" pitchFamily="34" charset="0"/>
                </a:rPr>
                <a:t>OSX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13569" y="2116056"/>
              <a:ext cx="1466382" cy="8621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80000" tIns="180000" rIns="180000" bIns="180000" numCol="1" spcCol="1270" anchor="ctr" anchorCtr="0">
              <a:sp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Linux</a:t>
              </a: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114800" y="1891195"/>
              <a:ext cx="1310672" cy="2343815"/>
            </a:xfrm>
            <a:custGeom>
              <a:avLst/>
              <a:gdLst>
                <a:gd name="T0" fmla="*/ 1489 w 1489"/>
                <a:gd name="T1" fmla="*/ 745 h 2662"/>
                <a:gd name="T2" fmla="*/ 747 w 1489"/>
                <a:gd name="T3" fmla="*/ 2654 h 2662"/>
                <a:gd name="T4" fmla="*/ 747 w 1489"/>
                <a:gd name="T5" fmla="*/ 2662 h 2662"/>
                <a:gd name="T6" fmla="*/ 0 w 1489"/>
                <a:gd name="T7" fmla="*/ 745 h 2662"/>
                <a:gd name="T8" fmla="*/ 745 w 1489"/>
                <a:gd name="T9" fmla="*/ 0 h 2662"/>
                <a:gd name="T10" fmla="*/ 1489 w 1489"/>
                <a:gd name="T11" fmla="*/ 745 h 2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9" h="2662">
                  <a:moveTo>
                    <a:pt x="1489" y="745"/>
                  </a:moveTo>
                  <a:cubicBezTo>
                    <a:pt x="1489" y="1189"/>
                    <a:pt x="838" y="1861"/>
                    <a:pt x="747" y="2654"/>
                  </a:cubicBezTo>
                  <a:cubicBezTo>
                    <a:pt x="747" y="2662"/>
                    <a:pt x="747" y="2662"/>
                    <a:pt x="747" y="2662"/>
                  </a:cubicBezTo>
                  <a:cubicBezTo>
                    <a:pt x="651" y="1829"/>
                    <a:pt x="0" y="1196"/>
                    <a:pt x="0" y="745"/>
                  </a:cubicBezTo>
                  <a:cubicBezTo>
                    <a:pt x="0" y="334"/>
                    <a:pt x="333" y="0"/>
                    <a:pt x="745" y="0"/>
                  </a:cubicBezTo>
                  <a:cubicBezTo>
                    <a:pt x="1156" y="0"/>
                    <a:pt x="1489" y="334"/>
                    <a:pt x="1489" y="745"/>
                  </a:cubicBezTo>
                  <a:close/>
                </a:path>
              </a:pathLst>
            </a:custGeom>
            <a:solidFill>
              <a:srgbClr val="42B4E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800">
                <a:latin typeface="Arial" panose="020B0604020202020204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231018" y="1990701"/>
              <a:ext cx="1078234" cy="10786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800" dirty="0">
                  <a:solidFill>
                    <a:srgbClr val="42B4E6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122575" y="4238510"/>
              <a:ext cx="2342651" cy="1311837"/>
            </a:xfrm>
            <a:custGeom>
              <a:avLst/>
              <a:gdLst>
                <a:gd name="T0" fmla="*/ 744 w 2661"/>
                <a:gd name="T1" fmla="*/ 0 h 1490"/>
                <a:gd name="T2" fmla="*/ 2654 w 2661"/>
                <a:gd name="T3" fmla="*/ 743 h 1490"/>
                <a:gd name="T4" fmla="*/ 2661 w 2661"/>
                <a:gd name="T5" fmla="*/ 743 h 1490"/>
                <a:gd name="T6" fmla="*/ 744 w 2661"/>
                <a:gd name="T7" fmla="*/ 1490 h 1490"/>
                <a:gd name="T8" fmla="*/ 0 w 2661"/>
                <a:gd name="T9" fmla="*/ 745 h 1490"/>
                <a:gd name="T10" fmla="*/ 744 w 2661"/>
                <a:gd name="T11" fmla="*/ 0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1" h="1490">
                  <a:moveTo>
                    <a:pt x="744" y="0"/>
                  </a:moveTo>
                  <a:cubicBezTo>
                    <a:pt x="1188" y="0"/>
                    <a:pt x="1860" y="652"/>
                    <a:pt x="2654" y="743"/>
                  </a:cubicBezTo>
                  <a:cubicBezTo>
                    <a:pt x="2661" y="743"/>
                    <a:pt x="2661" y="743"/>
                    <a:pt x="2661" y="743"/>
                  </a:cubicBezTo>
                  <a:cubicBezTo>
                    <a:pt x="1828" y="839"/>
                    <a:pt x="1195" y="1490"/>
                    <a:pt x="744" y="1490"/>
                  </a:cubicBezTo>
                  <a:cubicBezTo>
                    <a:pt x="333" y="1490"/>
                    <a:pt x="0" y="1157"/>
                    <a:pt x="0" y="745"/>
                  </a:cubicBezTo>
                  <a:cubicBezTo>
                    <a:pt x="0" y="334"/>
                    <a:pt x="333" y="0"/>
                    <a:pt x="7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800">
                <a:latin typeface="Arial" panose="020B0604020202020204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4221302" y="4354729"/>
              <a:ext cx="1078234" cy="1079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800" dirty="0">
                  <a:solidFill>
                    <a:srgbClr val="70AD47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6461339" y="3206532"/>
              <a:ext cx="1311061" cy="2343815"/>
            </a:xfrm>
            <a:custGeom>
              <a:avLst/>
              <a:gdLst>
                <a:gd name="T0" fmla="*/ 0 w 1489"/>
                <a:gd name="T1" fmla="*/ 1917 h 2662"/>
                <a:gd name="T2" fmla="*/ 743 w 1489"/>
                <a:gd name="T3" fmla="*/ 8 h 2662"/>
                <a:gd name="T4" fmla="*/ 743 w 1489"/>
                <a:gd name="T5" fmla="*/ 0 h 2662"/>
                <a:gd name="T6" fmla="*/ 1489 w 1489"/>
                <a:gd name="T7" fmla="*/ 1917 h 2662"/>
                <a:gd name="T8" fmla="*/ 745 w 1489"/>
                <a:gd name="T9" fmla="*/ 2662 h 2662"/>
                <a:gd name="T10" fmla="*/ 0 w 1489"/>
                <a:gd name="T11" fmla="*/ 1917 h 2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9" h="2662">
                  <a:moveTo>
                    <a:pt x="0" y="1917"/>
                  </a:moveTo>
                  <a:cubicBezTo>
                    <a:pt x="0" y="1473"/>
                    <a:pt x="651" y="801"/>
                    <a:pt x="743" y="8"/>
                  </a:cubicBezTo>
                  <a:cubicBezTo>
                    <a:pt x="743" y="0"/>
                    <a:pt x="743" y="0"/>
                    <a:pt x="743" y="0"/>
                  </a:cubicBezTo>
                  <a:cubicBezTo>
                    <a:pt x="839" y="833"/>
                    <a:pt x="1489" y="1466"/>
                    <a:pt x="1489" y="1917"/>
                  </a:cubicBezTo>
                  <a:cubicBezTo>
                    <a:pt x="1489" y="2328"/>
                    <a:pt x="1156" y="2662"/>
                    <a:pt x="745" y="2662"/>
                  </a:cubicBezTo>
                  <a:cubicBezTo>
                    <a:pt x="334" y="2662"/>
                    <a:pt x="0" y="2328"/>
                    <a:pt x="0" y="19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800">
                <a:latin typeface="Arial" panose="020B0604020202020204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6577558" y="4372220"/>
              <a:ext cx="1078622" cy="1079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800" dirty="0">
                  <a:solidFill>
                    <a:srgbClr val="ED7D3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5421974" y="1891195"/>
              <a:ext cx="2343430" cy="1311837"/>
            </a:xfrm>
            <a:custGeom>
              <a:avLst/>
              <a:gdLst>
                <a:gd name="T0" fmla="*/ 1917 w 2662"/>
                <a:gd name="T1" fmla="*/ 1490 h 1490"/>
                <a:gd name="T2" fmla="*/ 8 w 2662"/>
                <a:gd name="T3" fmla="*/ 747 h 1490"/>
                <a:gd name="T4" fmla="*/ 0 w 2662"/>
                <a:gd name="T5" fmla="*/ 747 h 1490"/>
                <a:gd name="T6" fmla="*/ 1917 w 2662"/>
                <a:gd name="T7" fmla="*/ 0 h 1490"/>
                <a:gd name="T8" fmla="*/ 2662 w 2662"/>
                <a:gd name="T9" fmla="*/ 745 h 1490"/>
                <a:gd name="T10" fmla="*/ 1917 w 2662"/>
                <a:gd name="T11" fmla="*/ 1490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2" h="1490">
                  <a:moveTo>
                    <a:pt x="1917" y="1490"/>
                  </a:moveTo>
                  <a:cubicBezTo>
                    <a:pt x="1473" y="1490"/>
                    <a:pt x="801" y="838"/>
                    <a:pt x="8" y="747"/>
                  </a:cubicBezTo>
                  <a:cubicBezTo>
                    <a:pt x="0" y="747"/>
                    <a:pt x="0" y="747"/>
                    <a:pt x="0" y="747"/>
                  </a:cubicBezTo>
                  <a:cubicBezTo>
                    <a:pt x="833" y="651"/>
                    <a:pt x="1466" y="0"/>
                    <a:pt x="1917" y="0"/>
                  </a:cubicBezTo>
                  <a:cubicBezTo>
                    <a:pt x="2328" y="0"/>
                    <a:pt x="2662" y="334"/>
                    <a:pt x="2662" y="745"/>
                  </a:cubicBezTo>
                  <a:cubicBezTo>
                    <a:pt x="2662" y="1156"/>
                    <a:pt x="2328" y="1490"/>
                    <a:pt x="1917" y="14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IN" sz="2800">
                <a:latin typeface="Arial" panose="020B0604020202020204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6587276" y="2007413"/>
              <a:ext cx="1079400" cy="1079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2800" dirty="0">
                  <a:solidFill>
                    <a:srgbClr val="FFC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092245" y="3274495"/>
              <a:ext cx="1702710" cy="8925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Arial" panose="020B0604020202020204" pitchFamily="34" charset="0"/>
                </a:rPr>
                <a:t>Supported</a:t>
              </a:r>
              <a:br>
                <a:rPr lang="en-US" sz="2400" dirty="0">
                  <a:latin typeface="Arial" panose="020B0604020202020204" pitchFamily="34" charset="0"/>
                </a:rPr>
              </a:br>
              <a:r>
                <a:rPr lang="en-US" sz="2800" dirty="0">
                  <a:latin typeface="Arial" panose="020B0604020202020204" pitchFamily="34" charset="0"/>
                </a:rPr>
                <a:t>Platforms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265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87200" cy="914400"/>
          </a:xfrm>
        </p:spPr>
        <p:txBody>
          <a:bodyPr/>
          <a:lstStyle/>
          <a:p>
            <a:r>
              <a:rPr lang="en-US" dirty="0"/>
              <a:t>AAMP Features</a:t>
            </a:r>
          </a:p>
        </p:txBody>
      </p:sp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2090488" y="2782898"/>
            <a:ext cx="6019829" cy="27007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912762" y="2782898"/>
            <a:ext cx="7478936" cy="45719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7" name="Oval 48"/>
          <p:cNvSpPr>
            <a:spLocks noChangeArrowheads="1"/>
          </p:cNvSpPr>
          <p:nvPr/>
        </p:nvSpPr>
        <p:spPr bwMode="auto">
          <a:xfrm>
            <a:off x="2793932" y="2678471"/>
            <a:ext cx="236760" cy="235860"/>
          </a:xfrm>
          <a:prstGeom prst="ellipse">
            <a:avLst/>
          </a:prstGeom>
          <a:solidFill>
            <a:srgbClr val="42B4E6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8" name="Oval 49"/>
          <p:cNvSpPr>
            <a:spLocks noChangeArrowheads="1"/>
          </p:cNvSpPr>
          <p:nvPr/>
        </p:nvSpPr>
        <p:spPr bwMode="auto">
          <a:xfrm>
            <a:off x="4299113" y="2678471"/>
            <a:ext cx="236760" cy="235860"/>
          </a:xfrm>
          <a:prstGeom prst="ellipse">
            <a:avLst/>
          </a:pr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9" name="Oval 50"/>
          <p:cNvSpPr>
            <a:spLocks noChangeArrowheads="1"/>
          </p:cNvSpPr>
          <p:nvPr/>
        </p:nvSpPr>
        <p:spPr bwMode="auto">
          <a:xfrm>
            <a:off x="5804296" y="2678471"/>
            <a:ext cx="235860" cy="235860"/>
          </a:xfrm>
          <a:prstGeom prst="ellipse">
            <a:avLst/>
          </a:prstGeom>
          <a:solidFill>
            <a:schemeClr val="accent5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0" name="Oval 51"/>
          <p:cNvSpPr>
            <a:spLocks noChangeArrowheads="1"/>
          </p:cNvSpPr>
          <p:nvPr/>
        </p:nvSpPr>
        <p:spPr bwMode="auto">
          <a:xfrm>
            <a:off x="7309478" y="2678471"/>
            <a:ext cx="235860" cy="235860"/>
          </a:xfrm>
          <a:prstGeom prst="ellipse">
            <a:avLst/>
          </a:pr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1" name="Oval 52"/>
          <p:cNvSpPr>
            <a:spLocks noChangeArrowheads="1"/>
          </p:cNvSpPr>
          <p:nvPr/>
        </p:nvSpPr>
        <p:spPr bwMode="auto">
          <a:xfrm>
            <a:off x="8813760" y="2678471"/>
            <a:ext cx="236760" cy="235860"/>
          </a:xfrm>
          <a:prstGeom prst="ellipse">
            <a:avLst/>
          </a:prstGeom>
          <a:solidFill>
            <a:schemeClr val="accent6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2" name="Freeform 53"/>
          <p:cNvSpPr>
            <a:spLocks/>
          </p:cNvSpPr>
          <p:nvPr/>
        </p:nvSpPr>
        <p:spPr bwMode="auto">
          <a:xfrm>
            <a:off x="2378926" y="1219200"/>
            <a:ext cx="1067671" cy="1222510"/>
          </a:xfrm>
          <a:custGeom>
            <a:avLst/>
            <a:gdLst>
              <a:gd name="T0" fmla="*/ 219 w 1231"/>
              <a:gd name="T1" fmla="*/ 219 h 1409"/>
              <a:gd name="T2" fmla="*/ 1012 w 1231"/>
              <a:gd name="T3" fmla="*/ 219 h 1409"/>
              <a:gd name="T4" fmla="*/ 1013 w 1231"/>
              <a:gd name="T5" fmla="*/ 1012 h 1409"/>
              <a:gd name="T6" fmla="*/ 1013 w 1231"/>
              <a:gd name="T7" fmla="*/ 1012 h 1409"/>
              <a:gd name="T8" fmla="*/ 616 w 1231"/>
              <a:gd name="T9" fmla="*/ 1409 h 1409"/>
              <a:gd name="T10" fmla="*/ 219 w 1231"/>
              <a:gd name="T11" fmla="*/ 1012 h 1409"/>
              <a:gd name="T12" fmla="*/ 219 w 1231"/>
              <a:gd name="T13" fmla="*/ 1012 h 1409"/>
              <a:gd name="T14" fmla="*/ 219 w 1231"/>
              <a:gd name="T15" fmla="*/ 219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219" y="219"/>
                </a:moveTo>
                <a:cubicBezTo>
                  <a:pt x="438" y="0"/>
                  <a:pt x="793" y="0"/>
                  <a:pt x="1012" y="219"/>
                </a:cubicBezTo>
                <a:cubicBezTo>
                  <a:pt x="1231" y="438"/>
                  <a:pt x="1231" y="793"/>
                  <a:pt x="1013" y="1012"/>
                </a:cubicBezTo>
                <a:cubicBezTo>
                  <a:pt x="1013" y="1012"/>
                  <a:pt x="1013" y="1012"/>
                  <a:pt x="1013" y="1012"/>
                </a:cubicBezTo>
                <a:cubicBezTo>
                  <a:pt x="616" y="1409"/>
                  <a:pt x="616" y="1409"/>
                  <a:pt x="616" y="1409"/>
                </a:cubicBezTo>
                <a:cubicBezTo>
                  <a:pt x="219" y="1012"/>
                  <a:pt x="219" y="1012"/>
                  <a:pt x="219" y="1012"/>
                </a:cubicBezTo>
                <a:cubicBezTo>
                  <a:pt x="219" y="1012"/>
                  <a:pt x="219" y="1012"/>
                  <a:pt x="219" y="1012"/>
                </a:cubicBezTo>
                <a:cubicBezTo>
                  <a:pt x="0" y="793"/>
                  <a:pt x="0" y="438"/>
                  <a:pt x="219" y="219"/>
                </a:cubicBezTo>
              </a:path>
            </a:pathLst>
          </a:custGeom>
          <a:solidFill>
            <a:srgbClr val="42B4E6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3" name="Freeform 55"/>
          <p:cNvSpPr>
            <a:spLocks/>
          </p:cNvSpPr>
          <p:nvPr/>
        </p:nvSpPr>
        <p:spPr bwMode="auto">
          <a:xfrm>
            <a:off x="2546368" y="1386642"/>
            <a:ext cx="732786" cy="733687"/>
          </a:xfrm>
          <a:custGeom>
            <a:avLst/>
            <a:gdLst>
              <a:gd name="T0" fmla="*/ 150 w 845"/>
              <a:gd name="T1" fmla="*/ 151 h 846"/>
              <a:gd name="T2" fmla="*/ 150 w 845"/>
              <a:gd name="T3" fmla="*/ 695 h 846"/>
              <a:gd name="T4" fmla="*/ 695 w 845"/>
              <a:gd name="T5" fmla="*/ 695 h 846"/>
              <a:gd name="T6" fmla="*/ 695 w 845"/>
              <a:gd name="T7" fmla="*/ 151 h 846"/>
              <a:gd name="T8" fmla="*/ 150 w 845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5" h="846">
                <a:moveTo>
                  <a:pt x="150" y="151"/>
                </a:moveTo>
                <a:cubicBezTo>
                  <a:pt x="0" y="301"/>
                  <a:pt x="0" y="545"/>
                  <a:pt x="150" y="695"/>
                </a:cubicBezTo>
                <a:cubicBezTo>
                  <a:pt x="301" y="846"/>
                  <a:pt x="545" y="846"/>
                  <a:pt x="695" y="695"/>
                </a:cubicBezTo>
                <a:cubicBezTo>
                  <a:pt x="845" y="545"/>
                  <a:pt x="845" y="301"/>
                  <a:pt x="695" y="151"/>
                </a:cubicBezTo>
                <a:cubicBezTo>
                  <a:pt x="545" y="0"/>
                  <a:pt x="301" y="0"/>
                  <a:pt x="150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rgbClr val="42B4E6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4" name="Freeform 56"/>
          <p:cNvSpPr>
            <a:spLocks/>
          </p:cNvSpPr>
          <p:nvPr/>
        </p:nvSpPr>
        <p:spPr bwMode="auto">
          <a:xfrm>
            <a:off x="6893572" y="3151092"/>
            <a:ext cx="1066771" cy="1222510"/>
          </a:xfrm>
          <a:custGeom>
            <a:avLst/>
            <a:gdLst>
              <a:gd name="T0" fmla="*/ 1012 w 1231"/>
              <a:gd name="T1" fmla="*/ 1190 h 1409"/>
              <a:gd name="T2" fmla="*/ 219 w 1231"/>
              <a:gd name="T3" fmla="*/ 1190 h 1409"/>
              <a:gd name="T4" fmla="*/ 219 w 1231"/>
              <a:gd name="T5" fmla="*/ 397 h 1409"/>
              <a:gd name="T6" fmla="*/ 219 w 1231"/>
              <a:gd name="T7" fmla="*/ 397 h 1409"/>
              <a:gd name="T8" fmla="*/ 616 w 1231"/>
              <a:gd name="T9" fmla="*/ 0 h 1409"/>
              <a:gd name="T10" fmla="*/ 1013 w 1231"/>
              <a:gd name="T11" fmla="*/ 397 h 1409"/>
              <a:gd name="T12" fmla="*/ 1013 w 1231"/>
              <a:gd name="T13" fmla="*/ 397 h 1409"/>
              <a:gd name="T14" fmla="*/ 1012 w 1231"/>
              <a:gd name="T15" fmla="*/ 1190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1012" y="1190"/>
                </a:moveTo>
                <a:cubicBezTo>
                  <a:pt x="793" y="1409"/>
                  <a:pt x="438" y="1409"/>
                  <a:pt x="219" y="1190"/>
                </a:cubicBezTo>
                <a:cubicBezTo>
                  <a:pt x="1" y="971"/>
                  <a:pt x="0" y="616"/>
                  <a:pt x="219" y="397"/>
                </a:cubicBezTo>
                <a:cubicBezTo>
                  <a:pt x="219" y="397"/>
                  <a:pt x="219" y="397"/>
                  <a:pt x="219" y="397"/>
                </a:cubicBezTo>
                <a:cubicBezTo>
                  <a:pt x="616" y="0"/>
                  <a:pt x="616" y="0"/>
                  <a:pt x="616" y="0"/>
                </a:cubicBezTo>
                <a:cubicBezTo>
                  <a:pt x="1013" y="397"/>
                  <a:pt x="1013" y="397"/>
                  <a:pt x="1013" y="397"/>
                </a:cubicBezTo>
                <a:cubicBezTo>
                  <a:pt x="1013" y="397"/>
                  <a:pt x="1013" y="397"/>
                  <a:pt x="1013" y="397"/>
                </a:cubicBezTo>
                <a:cubicBezTo>
                  <a:pt x="1231" y="616"/>
                  <a:pt x="1231" y="971"/>
                  <a:pt x="1012" y="1190"/>
                </a:cubicBezTo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5" name="Freeform 58"/>
          <p:cNvSpPr>
            <a:spLocks/>
          </p:cNvSpPr>
          <p:nvPr/>
        </p:nvSpPr>
        <p:spPr bwMode="auto">
          <a:xfrm>
            <a:off x="7061015" y="3472473"/>
            <a:ext cx="731886" cy="733687"/>
          </a:xfrm>
          <a:custGeom>
            <a:avLst/>
            <a:gdLst>
              <a:gd name="T0" fmla="*/ 150 w 845"/>
              <a:gd name="T1" fmla="*/ 151 h 846"/>
              <a:gd name="T2" fmla="*/ 150 w 845"/>
              <a:gd name="T3" fmla="*/ 696 h 846"/>
              <a:gd name="T4" fmla="*/ 695 w 845"/>
              <a:gd name="T5" fmla="*/ 696 h 846"/>
              <a:gd name="T6" fmla="*/ 695 w 845"/>
              <a:gd name="T7" fmla="*/ 151 h 846"/>
              <a:gd name="T8" fmla="*/ 150 w 845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5" h="846">
                <a:moveTo>
                  <a:pt x="150" y="151"/>
                </a:moveTo>
                <a:cubicBezTo>
                  <a:pt x="0" y="301"/>
                  <a:pt x="0" y="545"/>
                  <a:pt x="150" y="696"/>
                </a:cubicBezTo>
                <a:cubicBezTo>
                  <a:pt x="301" y="846"/>
                  <a:pt x="544" y="846"/>
                  <a:pt x="695" y="696"/>
                </a:cubicBezTo>
                <a:cubicBezTo>
                  <a:pt x="845" y="545"/>
                  <a:pt x="845" y="301"/>
                  <a:pt x="695" y="151"/>
                </a:cubicBezTo>
                <a:cubicBezTo>
                  <a:pt x="544" y="0"/>
                  <a:pt x="301" y="0"/>
                  <a:pt x="150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chemeClr val="accent2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6" name="Freeform 59"/>
          <p:cNvSpPr>
            <a:spLocks/>
          </p:cNvSpPr>
          <p:nvPr/>
        </p:nvSpPr>
        <p:spPr bwMode="auto">
          <a:xfrm>
            <a:off x="5389291" y="1219200"/>
            <a:ext cx="1066771" cy="1222510"/>
          </a:xfrm>
          <a:custGeom>
            <a:avLst/>
            <a:gdLst>
              <a:gd name="T0" fmla="*/ 219 w 1231"/>
              <a:gd name="T1" fmla="*/ 219 h 1409"/>
              <a:gd name="T2" fmla="*/ 1012 w 1231"/>
              <a:gd name="T3" fmla="*/ 219 h 1409"/>
              <a:gd name="T4" fmla="*/ 1012 w 1231"/>
              <a:gd name="T5" fmla="*/ 1012 h 1409"/>
              <a:gd name="T6" fmla="*/ 1012 w 1231"/>
              <a:gd name="T7" fmla="*/ 1012 h 1409"/>
              <a:gd name="T8" fmla="*/ 615 w 1231"/>
              <a:gd name="T9" fmla="*/ 1409 h 1409"/>
              <a:gd name="T10" fmla="*/ 218 w 1231"/>
              <a:gd name="T11" fmla="*/ 1012 h 1409"/>
              <a:gd name="T12" fmla="*/ 218 w 1231"/>
              <a:gd name="T13" fmla="*/ 1012 h 1409"/>
              <a:gd name="T14" fmla="*/ 219 w 1231"/>
              <a:gd name="T15" fmla="*/ 219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219" y="219"/>
                </a:moveTo>
                <a:cubicBezTo>
                  <a:pt x="438" y="0"/>
                  <a:pt x="793" y="0"/>
                  <a:pt x="1012" y="219"/>
                </a:cubicBezTo>
                <a:cubicBezTo>
                  <a:pt x="1230" y="438"/>
                  <a:pt x="1231" y="793"/>
                  <a:pt x="1012" y="1012"/>
                </a:cubicBezTo>
                <a:cubicBezTo>
                  <a:pt x="1012" y="1012"/>
                  <a:pt x="1012" y="1012"/>
                  <a:pt x="1012" y="1012"/>
                </a:cubicBezTo>
                <a:cubicBezTo>
                  <a:pt x="615" y="1409"/>
                  <a:pt x="615" y="1409"/>
                  <a:pt x="615" y="1409"/>
                </a:cubicBezTo>
                <a:cubicBezTo>
                  <a:pt x="218" y="1012"/>
                  <a:pt x="218" y="1012"/>
                  <a:pt x="218" y="1012"/>
                </a:cubicBezTo>
                <a:cubicBezTo>
                  <a:pt x="218" y="1012"/>
                  <a:pt x="218" y="1012"/>
                  <a:pt x="218" y="1012"/>
                </a:cubicBezTo>
                <a:cubicBezTo>
                  <a:pt x="0" y="793"/>
                  <a:pt x="0" y="438"/>
                  <a:pt x="219" y="219"/>
                </a:cubicBezTo>
              </a:path>
            </a:pathLst>
          </a:custGeom>
          <a:solidFill>
            <a:schemeClr val="accent5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7" name="Freeform 61"/>
          <p:cNvSpPr>
            <a:spLocks/>
          </p:cNvSpPr>
          <p:nvPr/>
        </p:nvSpPr>
        <p:spPr bwMode="auto">
          <a:xfrm>
            <a:off x="5555833" y="1386642"/>
            <a:ext cx="732786" cy="733687"/>
          </a:xfrm>
          <a:custGeom>
            <a:avLst/>
            <a:gdLst>
              <a:gd name="T0" fmla="*/ 151 w 846"/>
              <a:gd name="T1" fmla="*/ 151 h 846"/>
              <a:gd name="T2" fmla="*/ 151 w 846"/>
              <a:gd name="T3" fmla="*/ 695 h 846"/>
              <a:gd name="T4" fmla="*/ 695 w 846"/>
              <a:gd name="T5" fmla="*/ 695 h 846"/>
              <a:gd name="T6" fmla="*/ 695 w 846"/>
              <a:gd name="T7" fmla="*/ 151 h 846"/>
              <a:gd name="T8" fmla="*/ 151 w 846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6" h="846">
                <a:moveTo>
                  <a:pt x="151" y="151"/>
                </a:moveTo>
                <a:cubicBezTo>
                  <a:pt x="0" y="301"/>
                  <a:pt x="0" y="545"/>
                  <a:pt x="151" y="695"/>
                </a:cubicBezTo>
                <a:cubicBezTo>
                  <a:pt x="301" y="846"/>
                  <a:pt x="545" y="846"/>
                  <a:pt x="695" y="695"/>
                </a:cubicBezTo>
                <a:cubicBezTo>
                  <a:pt x="846" y="545"/>
                  <a:pt x="846" y="301"/>
                  <a:pt x="695" y="151"/>
                </a:cubicBezTo>
                <a:cubicBezTo>
                  <a:pt x="545" y="0"/>
                  <a:pt x="301" y="0"/>
                  <a:pt x="151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chemeClr val="accent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8" name="Freeform 62"/>
          <p:cNvSpPr>
            <a:spLocks/>
          </p:cNvSpPr>
          <p:nvPr/>
        </p:nvSpPr>
        <p:spPr bwMode="auto">
          <a:xfrm>
            <a:off x="3884108" y="3151092"/>
            <a:ext cx="1066771" cy="1222510"/>
          </a:xfrm>
          <a:custGeom>
            <a:avLst/>
            <a:gdLst>
              <a:gd name="T0" fmla="*/ 1012 w 1231"/>
              <a:gd name="T1" fmla="*/ 1190 h 1409"/>
              <a:gd name="T2" fmla="*/ 219 w 1231"/>
              <a:gd name="T3" fmla="*/ 1190 h 1409"/>
              <a:gd name="T4" fmla="*/ 218 w 1231"/>
              <a:gd name="T5" fmla="*/ 397 h 1409"/>
              <a:gd name="T6" fmla="*/ 218 w 1231"/>
              <a:gd name="T7" fmla="*/ 397 h 1409"/>
              <a:gd name="T8" fmla="*/ 615 w 1231"/>
              <a:gd name="T9" fmla="*/ 0 h 1409"/>
              <a:gd name="T10" fmla="*/ 1012 w 1231"/>
              <a:gd name="T11" fmla="*/ 397 h 1409"/>
              <a:gd name="T12" fmla="*/ 1012 w 1231"/>
              <a:gd name="T13" fmla="*/ 397 h 1409"/>
              <a:gd name="T14" fmla="*/ 1012 w 1231"/>
              <a:gd name="T15" fmla="*/ 1190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1012" y="1190"/>
                </a:moveTo>
                <a:cubicBezTo>
                  <a:pt x="793" y="1409"/>
                  <a:pt x="438" y="1409"/>
                  <a:pt x="219" y="1190"/>
                </a:cubicBezTo>
                <a:cubicBezTo>
                  <a:pt x="0" y="971"/>
                  <a:pt x="0" y="616"/>
                  <a:pt x="218" y="397"/>
                </a:cubicBezTo>
                <a:cubicBezTo>
                  <a:pt x="218" y="397"/>
                  <a:pt x="218" y="397"/>
                  <a:pt x="218" y="397"/>
                </a:cubicBezTo>
                <a:cubicBezTo>
                  <a:pt x="615" y="0"/>
                  <a:pt x="615" y="0"/>
                  <a:pt x="615" y="0"/>
                </a:cubicBezTo>
                <a:cubicBezTo>
                  <a:pt x="1012" y="397"/>
                  <a:pt x="1012" y="397"/>
                  <a:pt x="1012" y="397"/>
                </a:cubicBezTo>
                <a:cubicBezTo>
                  <a:pt x="1012" y="397"/>
                  <a:pt x="1012" y="397"/>
                  <a:pt x="1012" y="397"/>
                </a:cubicBezTo>
                <a:cubicBezTo>
                  <a:pt x="1231" y="616"/>
                  <a:pt x="1231" y="971"/>
                  <a:pt x="1012" y="1190"/>
                </a:cubicBezTo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19" name="Freeform 64"/>
          <p:cNvSpPr>
            <a:spLocks/>
          </p:cNvSpPr>
          <p:nvPr/>
        </p:nvSpPr>
        <p:spPr bwMode="auto">
          <a:xfrm>
            <a:off x="4050651" y="3472473"/>
            <a:ext cx="733687" cy="733687"/>
          </a:xfrm>
          <a:custGeom>
            <a:avLst/>
            <a:gdLst>
              <a:gd name="T0" fmla="*/ 151 w 846"/>
              <a:gd name="T1" fmla="*/ 151 h 846"/>
              <a:gd name="T2" fmla="*/ 151 w 846"/>
              <a:gd name="T3" fmla="*/ 696 h 846"/>
              <a:gd name="T4" fmla="*/ 696 w 846"/>
              <a:gd name="T5" fmla="*/ 696 h 846"/>
              <a:gd name="T6" fmla="*/ 696 w 846"/>
              <a:gd name="T7" fmla="*/ 151 h 846"/>
              <a:gd name="T8" fmla="*/ 151 w 846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6" h="846">
                <a:moveTo>
                  <a:pt x="151" y="151"/>
                </a:moveTo>
                <a:cubicBezTo>
                  <a:pt x="0" y="301"/>
                  <a:pt x="0" y="545"/>
                  <a:pt x="151" y="696"/>
                </a:cubicBezTo>
                <a:cubicBezTo>
                  <a:pt x="301" y="846"/>
                  <a:pt x="545" y="846"/>
                  <a:pt x="696" y="696"/>
                </a:cubicBezTo>
                <a:cubicBezTo>
                  <a:pt x="846" y="545"/>
                  <a:pt x="846" y="301"/>
                  <a:pt x="696" y="151"/>
                </a:cubicBezTo>
                <a:cubicBezTo>
                  <a:pt x="545" y="0"/>
                  <a:pt x="301" y="0"/>
                  <a:pt x="151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chemeClr val="accent4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0" name="Freeform 65"/>
          <p:cNvSpPr>
            <a:spLocks/>
          </p:cNvSpPr>
          <p:nvPr/>
        </p:nvSpPr>
        <p:spPr bwMode="auto">
          <a:xfrm>
            <a:off x="8398755" y="1219200"/>
            <a:ext cx="1066771" cy="1222510"/>
          </a:xfrm>
          <a:custGeom>
            <a:avLst/>
            <a:gdLst>
              <a:gd name="T0" fmla="*/ 219 w 1231"/>
              <a:gd name="T1" fmla="*/ 219 h 1409"/>
              <a:gd name="T2" fmla="*/ 1012 w 1231"/>
              <a:gd name="T3" fmla="*/ 219 h 1409"/>
              <a:gd name="T4" fmla="*/ 1013 w 1231"/>
              <a:gd name="T5" fmla="*/ 1012 h 1409"/>
              <a:gd name="T6" fmla="*/ 1013 w 1231"/>
              <a:gd name="T7" fmla="*/ 1012 h 1409"/>
              <a:gd name="T8" fmla="*/ 616 w 1231"/>
              <a:gd name="T9" fmla="*/ 1409 h 1409"/>
              <a:gd name="T10" fmla="*/ 219 w 1231"/>
              <a:gd name="T11" fmla="*/ 1012 h 1409"/>
              <a:gd name="T12" fmla="*/ 219 w 1231"/>
              <a:gd name="T13" fmla="*/ 1012 h 1409"/>
              <a:gd name="T14" fmla="*/ 219 w 1231"/>
              <a:gd name="T15" fmla="*/ 219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219" y="219"/>
                </a:moveTo>
                <a:cubicBezTo>
                  <a:pt x="438" y="0"/>
                  <a:pt x="793" y="0"/>
                  <a:pt x="1012" y="219"/>
                </a:cubicBezTo>
                <a:cubicBezTo>
                  <a:pt x="1231" y="438"/>
                  <a:pt x="1231" y="793"/>
                  <a:pt x="1013" y="1012"/>
                </a:cubicBezTo>
                <a:cubicBezTo>
                  <a:pt x="1013" y="1012"/>
                  <a:pt x="1013" y="1012"/>
                  <a:pt x="1013" y="1012"/>
                </a:cubicBezTo>
                <a:cubicBezTo>
                  <a:pt x="616" y="1409"/>
                  <a:pt x="616" y="1409"/>
                  <a:pt x="616" y="1409"/>
                </a:cubicBezTo>
                <a:cubicBezTo>
                  <a:pt x="219" y="1012"/>
                  <a:pt x="219" y="1012"/>
                  <a:pt x="219" y="1012"/>
                </a:cubicBezTo>
                <a:cubicBezTo>
                  <a:pt x="219" y="1012"/>
                  <a:pt x="219" y="1012"/>
                  <a:pt x="219" y="1012"/>
                </a:cubicBezTo>
                <a:cubicBezTo>
                  <a:pt x="0" y="793"/>
                  <a:pt x="0" y="438"/>
                  <a:pt x="219" y="219"/>
                </a:cubicBezTo>
              </a:path>
            </a:pathLst>
          </a:custGeom>
          <a:solidFill>
            <a:schemeClr val="accent6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21" name="Freeform 67"/>
          <p:cNvSpPr>
            <a:spLocks/>
          </p:cNvSpPr>
          <p:nvPr/>
        </p:nvSpPr>
        <p:spPr bwMode="auto">
          <a:xfrm>
            <a:off x="8565297" y="1386642"/>
            <a:ext cx="732786" cy="733687"/>
          </a:xfrm>
          <a:custGeom>
            <a:avLst/>
            <a:gdLst>
              <a:gd name="T0" fmla="*/ 150 w 845"/>
              <a:gd name="T1" fmla="*/ 151 h 846"/>
              <a:gd name="T2" fmla="*/ 150 w 845"/>
              <a:gd name="T3" fmla="*/ 695 h 846"/>
              <a:gd name="T4" fmla="*/ 695 w 845"/>
              <a:gd name="T5" fmla="*/ 695 h 846"/>
              <a:gd name="T6" fmla="*/ 695 w 845"/>
              <a:gd name="T7" fmla="*/ 151 h 846"/>
              <a:gd name="T8" fmla="*/ 150 w 845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5" h="846">
                <a:moveTo>
                  <a:pt x="150" y="151"/>
                </a:moveTo>
                <a:cubicBezTo>
                  <a:pt x="0" y="301"/>
                  <a:pt x="0" y="545"/>
                  <a:pt x="150" y="695"/>
                </a:cubicBezTo>
                <a:cubicBezTo>
                  <a:pt x="301" y="846"/>
                  <a:pt x="545" y="846"/>
                  <a:pt x="695" y="695"/>
                </a:cubicBezTo>
                <a:cubicBezTo>
                  <a:pt x="845" y="545"/>
                  <a:pt x="845" y="301"/>
                  <a:pt x="695" y="151"/>
                </a:cubicBezTo>
                <a:cubicBezTo>
                  <a:pt x="545" y="0"/>
                  <a:pt x="301" y="0"/>
                  <a:pt x="150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chemeClr val="accent6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11300" y="2441710"/>
            <a:ext cx="1748378" cy="6253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rtlCol="0" anchor="ctr">
            <a:noAutofit/>
          </a:bodyPr>
          <a:lstStyle>
            <a:lvl1pPr algn="l" defTabSz="8915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9384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/>
              <a:t>Playback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81818" y="1795379"/>
            <a:ext cx="1672253" cy="646331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Live/VOD/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</a:rPr>
              <a:t>cDVR</a:t>
            </a:r>
            <a:r>
              <a:rPr lang="en-US" dirty="0">
                <a:latin typeface="Arial" panose="020B0604020202020204" pitchFamily="34" charset="0"/>
              </a:rPr>
              <a:t> streams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7400" y="3151092"/>
            <a:ext cx="1710725" cy="923330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APPLE HLS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and MPEG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DASH streams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126655" y="3151092"/>
            <a:ext cx="1591140" cy="923330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HTML5 Video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tag based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playback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61814" y="1518380"/>
            <a:ext cx="1531188" cy="92333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Java Script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Player based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playback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256315" y="3151092"/>
            <a:ext cx="1351652" cy="64633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Ad inserted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streams 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411300" y="5172210"/>
            <a:ext cx="2987508" cy="6253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rtlCol="0" anchor="ctr">
            <a:noAutofit/>
          </a:bodyPr>
          <a:lstStyle>
            <a:lvl1pPr algn="l" defTabSz="8915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9384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/>
              <a:t>Supported DRMs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315908" y="5036153"/>
            <a:ext cx="469450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72000">
              <a:lnSpc>
                <a:spcPct val="100000"/>
              </a:lnSpc>
            </a:pPr>
            <a:r>
              <a:rPr lang="en-US" sz="2000" dirty="0">
                <a:latin typeface="Arial" panose="020B0604020202020204" pitchFamily="34" charset="0"/>
              </a:rPr>
              <a:t>HLS: Adobe Access and Vanilla AES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315908" y="5533480"/>
            <a:ext cx="4527067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72000">
              <a:lnSpc>
                <a:spcPct val="100000"/>
              </a:lnSpc>
            </a:pPr>
            <a:r>
              <a:rPr lang="en-US" sz="2000" dirty="0">
                <a:latin typeface="Arial" panose="020B0604020202020204" pitchFamily="34" charset="0"/>
              </a:rPr>
              <a:t>DASH : PlayReady and </a:t>
            </a:r>
            <a:r>
              <a:rPr lang="en-US" sz="2000" dirty="0" err="1">
                <a:latin typeface="Arial" panose="020B0604020202020204" pitchFamily="34" charset="0"/>
              </a:rPr>
              <a:t>WideVine</a:t>
            </a:r>
            <a:endParaRPr lang="en-US" sz="2000" dirty="0">
              <a:latin typeface="Arial" panose="020B0604020202020204" pitchFamily="34" charset="0"/>
            </a:endParaRPr>
          </a:p>
        </p:txBody>
      </p:sp>
      <p:cxnSp>
        <p:nvCxnSpPr>
          <p:cNvPr id="47" name="Elbow Connector 46"/>
          <p:cNvCxnSpPr>
            <a:stCxn id="42" idx="3"/>
            <a:endCxn id="43" idx="1"/>
          </p:cNvCxnSpPr>
          <p:nvPr/>
        </p:nvCxnSpPr>
        <p:spPr>
          <a:xfrm flipV="1">
            <a:off x="3398808" y="5236208"/>
            <a:ext cx="917100" cy="248663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42" idx="3"/>
            <a:endCxn id="44" idx="1"/>
          </p:cNvCxnSpPr>
          <p:nvPr/>
        </p:nvCxnSpPr>
        <p:spPr>
          <a:xfrm>
            <a:off x="3398808" y="5484871"/>
            <a:ext cx="917100" cy="248664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51"/>
          <p:cNvSpPr>
            <a:spLocks noChangeArrowheads="1"/>
          </p:cNvSpPr>
          <p:nvPr/>
        </p:nvSpPr>
        <p:spPr bwMode="auto">
          <a:xfrm>
            <a:off x="10273764" y="2682905"/>
            <a:ext cx="235860" cy="235860"/>
          </a:xfrm>
          <a:prstGeom prst="ellipse">
            <a:avLst/>
          </a:prstGeom>
          <a:solidFill>
            <a:srgbClr val="C000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32" name="Freeform 56"/>
          <p:cNvSpPr>
            <a:spLocks/>
          </p:cNvSpPr>
          <p:nvPr/>
        </p:nvSpPr>
        <p:spPr bwMode="auto">
          <a:xfrm>
            <a:off x="9857858" y="3145135"/>
            <a:ext cx="1066771" cy="1222510"/>
          </a:xfrm>
          <a:custGeom>
            <a:avLst/>
            <a:gdLst>
              <a:gd name="T0" fmla="*/ 1012 w 1231"/>
              <a:gd name="T1" fmla="*/ 1190 h 1409"/>
              <a:gd name="T2" fmla="*/ 219 w 1231"/>
              <a:gd name="T3" fmla="*/ 1190 h 1409"/>
              <a:gd name="T4" fmla="*/ 219 w 1231"/>
              <a:gd name="T5" fmla="*/ 397 h 1409"/>
              <a:gd name="T6" fmla="*/ 219 w 1231"/>
              <a:gd name="T7" fmla="*/ 397 h 1409"/>
              <a:gd name="T8" fmla="*/ 616 w 1231"/>
              <a:gd name="T9" fmla="*/ 0 h 1409"/>
              <a:gd name="T10" fmla="*/ 1013 w 1231"/>
              <a:gd name="T11" fmla="*/ 397 h 1409"/>
              <a:gd name="T12" fmla="*/ 1013 w 1231"/>
              <a:gd name="T13" fmla="*/ 397 h 1409"/>
              <a:gd name="T14" fmla="*/ 1012 w 1231"/>
              <a:gd name="T15" fmla="*/ 1190 h 1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1" h="1409">
                <a:moveTo>
                  <a:pt x="1012" y="1190"/>
                </a:moveTo>
                <a:cubicBezTo>
                  <a:pt x="793" y="1409"/>
                  <a:pt x="438" y="1409"/>
                  <a:pt x="219" y="1190"/>
                </a:cubicBezTo>
                <a:cubicBezTo>
                  <a:pt x="1" y="971"/>
                  <a:pt x="0" y="616"/>
                  <a:pt x="219" y="397"/>
                </a:cubicBezTo>
                <a:cubicBezTo>
                  <a:pt x="219" y="397"/>
                  <a:pt x="219" y="397"/>
                  <a:pt x="219" y="397"/>
                </a:cubicBezTo>
                <a:cubicBezTo>
                  <a:pt x="616" y="0"/>
                  <a:pt x="616" y="0"/>
                  <a:pt x="616" y="0"/>
                </a:cubicBezTo>
                <a:cubicBezTo>
                  <a:pt x="1013" y="397"/>
                  <a:pt x="1013" y="397"/>
                  <a:pt x="1013" y="397"/>
                </a:cubicBezTo>
                <a:cubicBezTo>
                  <a:pt x="1013" y="397"/>
                  <a:pt x="1013" y="397"/>
                  <a:pt x="1013" y="397"/>
                </a:cubicBezTo>
                <a:cubicBezTo>
                  <a:pt x="1231" y="616"/>
                  <a:pt x="1231" y="971"/>
                  <a:pt x="1012" y="1190"/>
                </a:cubicBezTo>
              </a:path>
            </a:pathLst>
          </a:custGeom>
          <a:solidFill>
            <a:srgbClr val="C000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IN" sz="2800">
              <a:latin typeface="Arial" panose="020B0604020202020204" pitchFamily="34" charset="0"/>
            </a:endParaRPr>
          </a:p>
        </p:txBody>
      </p:sp>
      <p:sp>
        <p:nvSpPr>
          <p:cNvPr id="33" name="Freeform 58"/>
          <p:cNvSpPr>
            <a:spLocks/>
          </p:cNvSpPr>
          <p:nvPr/>
        </p:nvSpPr>
        <p:spPr bwMode="auto">
          <a:xfrm>
            <a:off x="10025301" y="3466516"/>
            <a:ext cx="731886" cy="733687"/>
          </a:xfrm>
          <a:custGeom>
            <a:avLst/>
            <a:gdLst>
              <a:gd name="T0" fmla="*/ 150 w 845"/>
              <a:gd name="T1" fmla="*/ 151 h 846"/>
              <a:gd name="T2" fmla="*/ 150 w 845"/>
              <a:gd name="T3" fmla="*/ 696 h 846"/>
              <a:gd name="T4" fmla="*/ 695 w 845"/>
              <a:gd name="T5" fmla="*/ 696 h 846"/>
              <a:gd name="T6" fmla="*/ 695 w 845"/>
              <a:gd name="T7" fmla="*/ 151 h 846"/>
              <a:gd name="T8" fmla="*/ 150 w 845"/>
              <a:gd name="T9" fmla="*/ 151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5" h="846">
                <a:moveTo>
                  <a:pt x="150" y="151"/>
                </a:moveTo>
                <a:cubicBezTo>
                  <a:pt x="0" y="301"/>
                  <a:pt x="0" y="545"/>
                  <a:pt x="150" y="696"/>
                </a:cubicBezTo>
                <a:cubicBezTo>
                  <a:pt x="301" y="846"/>
                  <a:pt x="544" y="846"/>
                  <a:pt x="695" y="696"/>
                </a:cubicBezTo>
                <a:cubicBezTo>
                  <a:pt x="845" y="545"/>
                  <a:pt x="845" y="301"/>
                  <a:pt x="695" y="151"/>
                </a:cubicBezTo>
                <a:cubicBezTo>
                  <a:pt x="544" y="0"/>
                  <a:pt x="301" y="0"/>
                  <a:pt x="150" y="1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800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677400" y="1522814"/>
            <a:ext cx="1428596" cy="92333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</a:rPr>
              <a:t>HLS with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Fragmented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mp4</a:t>
            </a:r>
          </a:p>
        </p:txBody>
      </p:sp>
    </p:spTree>
    <p:extLst>
      <p:ext uri="{BB962C8B-B14F-4D97-AF65-F5344CB8AC3E}">
        <p14:creationId xmlns:p14="http://schemas.microsoft.com/office/powerpoint/2010/main" val="280937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87200" cy="914400"/>
          </a:xfrm>
        </p:spPr>
        <p:txBody>
          <a:bodyPr>
            <a:normAutofit/>
          </a:bodyPr>
          <a:lstStyle/>
          <a:p>
            <a:r>
              <a:rPr lang="en-US" dirty="0"/>
              <a:t>AAMP Features (Cont.)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270551"/>
            <a:ext cx="634272" cy="766667"/>
          </a:xfrm>
          <a:prstGeom prst="rect">
            <a:avLst/>
          </a:prstGeom>
          <a:solidFill>
            <a:srgbClr val="698ED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IN">
              <a:latin typeface="Arial" panose="020B0604020202020204" pitchFamily="34" charset="0"/>
            </a:endParaRPr>
          </a:p>
        </p:txBody>
      </p:sp>
      <p:sp>
        <p:nvSpPr>
          <p:cNvPr id="6" name="Cube 5"/>
          <p:cNvSpPr/>
          <p:nvPr/>
        </p:nvSpPr>
        <p:spPr>
          <a:xfrm>
            <a:off x="0" y="2575836"/>
            <a:ext cx="4725940" cy="637432"/>
          </a:xfrm>
          <a:prstGeom prst="cube">
            <a:avLst>
              <a:gd name="adj" fmla="val 50490"/>
            </a:avLst>
          </a:prstGeom>
          <a:solidFill>
            <a:schemeClr val="accent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IN" dirty="0">
              <a:latin typeface="Arial" panose="020B0604020202020204" pitchFamily="34" charset="0"/>
            </a:endParaRPr>
          </a:p>
        </p:txBody>
      </p:sp>
      <p:sp>
        <p:nvSpPr>
          <p:cNvPr id="7" name="Cube 6"/>
          <p:cNvSpPr/>
          <p:nvPr/>
        </p:nvSpPr>
        <p:spPr>
          <a:xfrm>
            <a:off x="0" y="2270551"/>
            <a:ext cx="3510462" cy="637432"/>
          </a:xfrm>
          <a:prstGeom prst="cube">
            <a:avLst>
              <a:gd name="adj" fmla="val 50490"/>
            </a:avLst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IN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023130" y="2270551"/>
            <a:ext cx="5682902" cy="369332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DD+ and ATMOS, on supported platforms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17CAEC4-73A0-4B46-9551-24774940F2E0}"/>
              </a:ext>
            </a:extLst>
          </p:cNvPr>
          <p:cNvCxnSpPr>
            <a:cxnSpLocks/>
          </p:cNvCxnSpPr>
          <p:nvPr/>
        </p:nvCxnSpPr>
        <p:spPr>
          <a:xfrm flipV="1">
            <a:off x="4725940" y="2369487"/>
            <a:ext cx="0" cy="511636"/>
          </a:xfrm>
          <a:prstGeom prst="line">
            <a:avLst/>
          </a:prstGeom>
          <a:noFill/>
          <a:ln w="6350" cap="flat" cmpd="sng" algn="ctr">
            <a:solidFill>
              <a:srgbClr val="ED7D31"/>
            </a:solidFill>
            <a:prstDash val="sysDot"/>
            <a:miter lim="800000"/>
            <a:tailEnd type="oval"/>
          </a:ln>
          <a:effectLst/>
        </p:spPr>
      </p:cxnSp>
      <p:sp>
        <p:nvSpPr>
          <p:cNvPr id="10" name="Text Placeholder 2"/>
          <p:cNvSpPr txBox="1">
            <a:spLocks/>
          </p:cNvSpPr>
          <p:nvPr/>
        </p:nvSpPr>
        <p:spPr>
          <a:xfrm>
            <a:off x="3740988" y="1748057"/>
            <a:ext cx="6377580" cy="369332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tabLst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4K streaming with SVP on supported platforms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7CAEC4-73A0-4B46-9551-24774940F2E0}"/>
              </a:ext>
            </a:extLst>
          </p:cNvPr>
          <p:cNvCxnSpPr>
            <a:cxnSpLocks/>
          </p:cNvCxnSpPr>
          <p:nvPr/>
        </p:nvCxnSpPr>
        <p:spPr>
          <a:xfrm flipV="1">
            <a:off x="3495557" y="1873010"/>
            <a:ext cx="0" cy="702827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ysDot"/>
            <a:miter lim="800000"/>
            <a:tailEnd type="oval"/>
          </a:ln>
          <a:effectLst/>
        </p:spPr>
      </p:cxnSp>
      <p:sp>
        <p:nvSpPr>
          <p:cNvPr id="13" name="Title 1"/>
          <p:cNvSpPr txBox="1">
            <a:spLocks/>
          </p:cNvSpPr>
          <p:nvPr/>
        </p:nvSpPr>
        <p:spPr>
          <a:xfrm>
            <a:off x="411300" y="1676400"/>
            <a:ext cx="2636700" cy="5074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rtlCol="0" anchor="t">
            <a:noAutofit/>
          </a:bodyPr>
          <a:lstStyle>
            <a:lvl1pPr algn="l" defTabSz="8915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9384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/>
              <a:t>Codec Support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0" y="3774125"/>
            <a:ext cx="11629106" cy="1536868"/>
            <a:chOff x="0" y="3927894"/>
            <a:chExt cx="11629106" cy="1536868"/>
          </a:xfrm>
        </p:grpSpPr>
        <p:sp>
          <p:nvSpPr>
            <p:cNvPr id="19" name="Rectangle 18"/>
            <p:cNvSpPr/>
            <p:nvPr/>
          </p:nvSpPr>
          <p:spPr>
            <a:xfrm>
              <a:off x="0" y="4522045"/>
              <a:ext cx="634272" cy="766667"/>
            </a:xfrm>
            <a:prstGeom prst="rect">
              <a:avLst/>
            </a:prstGeom>
            <a:solidFill>
              <a:srgbClr val="FFCC3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IN">
                <a:latin typeface="Arial" panose="020B0604020202020204" pitchFamily="34" charset="0"/>
              </a:endParaRPr>
            </a:p>
          </p:txBody>
        </p:sp>
        <p:sp>
          <p:nvSpPr>
            <p:cNvPr id="20" name="Cube 19"/>
            <p:cNvSpPr/>
            <p:nvPr/>
          </p:nvSpPr>
          <p:spPr>
            <a:xfrm>
              <a:off x="0" y="4827330"/>
              <a:ext cx="4725940" cy="637432"/>
            </a:xfrm>
            <a:prstGeom prst="cube">
              <a:avLst>
                <a:gd name="adj" fmla="val 5049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IN" dirty="0">
                <a:latin typeface="Arial" panose="020B0604020202020204" pitchFamily="34" charset="0"/>
              </a:endParaRPr>
            </a:p>
          </p:txBody>
        </p:sp>
        <p:sp>
          <p:nvSpPr>
            <p:cNvPr id="21" name="Cube 20"/>
            <p:cNvSpPr/>
            <p:nvPr/>
          </p:nvSpPr>
          <p:spPr>
            <a:xfrm>
              <a:off x="0" y="4522045"/>
              <a:ext cx="3510462" cy="637432"/>
            </a:xfrm>
            <a:prstGeom prst="cube">
              <a:avLst>
                <a:gd name="adj" fmla="val 50490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IN" dirty="0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5023130" y="4522045"/>
              <a:ext cx="6605976" cy="369332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tx2">
                    <a:lumMod val="60000"/>
                    <a:lumOff val="40000"/>
                  </a:schemeClr>
                </a:buClr>
                <a:buSzPct val="80000"/>
                <a:buFont typeface="Wingdings" pitchFamily="2" charset="2"/>
                <a:buNone/>
                <a:tabLst/>
                <a:defRPr sz="2000" b="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ea typeface="+mn-ea"/>
                  <a:cs typeface="Calibri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US" sz="2400" dirty="0">
                  <a:solidFill>
                    <a:schemeClr val="tx1"/>
                  </a:solidFill>
                  <a:latin typeface="Arial" panose="020B0604020202020204" pitchFamily="34" charset="0"/>
                </a:rPr>
                <a:t>Log and event support for tune/ anomaly metrics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17CAEC4-73A0-4B46-9551-24774940F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25940" y="4620981"/>
              <a:ext cx="0" cy="511636"/>
            </a:xfrm>
            <a:prstGeom prst="line">
              <a:avLst/>
            </a:prstGeom>
            <a:noFill/>
            <a:ln w="6350" cap="flat" cmpd="sng" algn="ctr">
              <a:solidFill>
                <a:schemeClr val="accent6"/>
              </a:solidFill>
              <a:prstDash val="sysDot"/>
              <a:miter lim="800000"/>
              <a:tailEnd type="oval"/>
            </a:ln>
            <a:effectLst/>
          </p:spPr>
        </p:cxnSp>
        <p:sp>
          <p:nvSpPr>
            <p:cNvPr id="24" name="Text Placeholder 2"/>
            <p:cNvSpPr txBox="1">
              <a:spLocks/>
            </p:cNvSpPr>
            <p:nvPr/>
          </p:nvSpPr>
          <p:spPr>
            <a:xfrm>
              <a:off x="3740988" y="3999551"/>
              <a:ext cx="4205895" cy="369332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tx2">
                    <a:lumMod val="60000"/>
                    <a:lumOff val="40000"/>
                  </a:schemeClr>
                </a:buClr>
                <a:buSzPct val="80000"/>
                <a:buFont typeface="Wingdings" pitchFamily="2" charset="2"/>
                <a:buNone/>
                <a:tabLst/>
                <a:defRPr sz="2000" b="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ea typeface="+mn-ea"/>
                  <a:cs typeface="Calibri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US" sz="2400" dirty="0">
                  <a:solidFill>
                    <a:schemeClr val="tx1"/>
                  </a:solidFill>
                  <a:latin typeface="Arial" panose="020B0604020202020204" pitchFamily="34" charset="0"/>
                </a:rPr>
                <a:t>Variety of configuration options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17CAEC4-73A0-4B46-9551-24774940F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95557" y="4124504"/>
              <a:ext cx="0" cy="702827"/>
            </a:xfrm>
            <a:prstGeom prst="line">
              <a:avLst/>
            </a:prstGeom>
            <a:noFill/>
            <a:ln w="6350" cap="flat" cmpd="sng" algn="ctr">
              <a:solidFill>
                <a:schemeClr val="accent4"/>
              </a:solidFill>
              <a:prstDash val="sysDot"/>
              <a:miter lim="800000"/>
              <a:tailEnd type="oval"/>
            </a:ln>
            <a:effectLst/>
          </p:spPr>
        </p:cxnSp>
        <p:sp>
          <p:nvSpPr>
            <p:cNvPr id="26" name="Title 1"/>
            <p:cNvSpPr txBox="1">
              <a:spLocks/>
            </p:cNvSpPr>
            <p:nvPr/>
          </p:nvSpPr>
          <p:spPr>
            <a:xfrm>
              <a:off x="411300" y="3927894"/>
              <a:ext cx="2636700" cy="5074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defTabSz="891540">
                <a:lnSpc>
                  <a:spcPct val="100000"/>
                </a:lnSpc>
                <a:spcBef>
                  <a:spcPct val="0"/>
                </a:spcBef>
                <a:buNone/>
                <a:defRPr sz="2400" b="1">
                  <a:solidFill>
                    <a:srgbClr val="09384F"/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r>
                <a:rPr lang="en-US" dirty="0"/>
                <a:t>Miscellaneous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792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Architecture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647700" y="1254204"/>
            <a:ext cx="10591800" cy="1423585"/>
            <a:chOff x="0" y="1787604"/>
            <a:chExt cx="10591800" cy="142358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915D7E2-6E39-423F-9347-166D521919E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76019"/>
              <a:ext cx="2362200" cy="0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17CAEC4-73A0-4B46-9551-24774940F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2519" y="2120556"/>
              <a:ext cx="0" cy="510582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0EF8661-5C5A-4E3D-A473-C60E3A4A9DEA}"/>
                </a:ext>
              </a:extLst>
            </p:cNvPr>
            <p:cNvSpPr/>
            <p:nvPr/>
          </p:nvSpPr>
          <p:spPr>
            <a:xfrm>
              <a:off x="2497347" y="2740850"/>
              <a:ext cx="470345" cy="470339"/>
            </a:xfrm>
            <a:prstGeom prst="ellipse">
              <a:avLst/>
            </a:prstGeom>
            <a:solidFill>
              <a:srgbClr val="42B4E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B49C30F-D2D0-49F8-90F4-7A2851EF0238}"/>
                </a:ext>
              </a:extLst>
            </p:cNvPr>
            <p:cNvSpPr/>
            <p:nvPr/>
          </p:nvSpPr>
          <p:spPr>
            <a:xfrm flipV="1">
              <a:off x="2633025" y="1828800"/>
              <a:ext cx="198988" cy="198988"/>
            </a:xfrm>
            <a:prstGeom prst="ellipse">
              <a:avLst/>
            </a:prstGeom>
            <a:solidFill>
              <a:srgbClr val="42B4E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BD7275B-A4A9-44BE-A4F2-5DE16D6AFFDB}"/>
                </a:ext>
              </a:extLst>
            </p:cNvPr>
            <p:cNvSpPr/>
            <p:nvPr/>
          </p:nvSpPr>
          <p:spPr>
            <a:xfrm flipV="1">
              <a:off x="2633025" y="2876525"/>
              <a:ext cx="198988" cy="19898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411299" y="2233422"/>
              <a:ext cx="1694353" cy="5074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0" rIns="0" bIns="0" rtlCol="0" anchor="b">
              <a:noAutofit/>
            </a:bodyPr>
            <a:lstStyle>
              <a:lvl1pPr algn="l" defTabSz="8915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rgbClr val="09384F"/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n-US" sz="2400" b="1" dirty="0"/>
                <a:t>AAMP as a </a:t>
              </a:r>
              <a:r>
                <a:rPr lang="en-US" sz="2000" b="1" dirty="0"/>
                <a:t>Player Library</a:t>
              </a:r>
            </a:p>
          </p:txBody>
        </p:sp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2967692" y="1787604"/>
              <a:ext cx="2442508" cy="1107996"/>
            </a:xfrm>
            <a:prstGeom prst="rect">
              <a:avLst/>
            </a:prstGeom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tx2">
                    <a:lumMod val="60000"/>
                    <a:lumOff val="40000"/>
                  </a:schemeClr>
                </a:buClr>
                <a:buSzPct val="80000"/>
                <a:buFont typeface="Wingdings" pitchFamily="2" charset="2"/>
                <a:buNone/>
                <a:tabLst/>
                <a:defRPr sz="2000" b="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ea typeface="+mn-ea"/>
                  <a:cs typeface="Calibri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Java Script Player or application directly creates AAMP Player Instance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15D7E2-6E39-423F-9347-166D521919E5}"/>
                </a:ext>
              </a:extLst>
            </p:cNvPr>
            <p:cNvCxnSpPr>
              <a:cxnSpLocks/>
            </p:cNvCxnSpPr>
            <p:nvPr/>
          </p:nvCxnSpPr>
          <p:spPr>
            <a:xfrm>
              <a:off x="3070098" y="2976019"/>
              <a:ext cx="2362200" cy="0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7CAEC4-73A0-4B46-9551-24774940F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02617" y="2120556"/>
              <a:ext cx="0" cy="510582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0EF8661-5C5A-4E3D-A473-C60E3A4A9DEA}"/>
                </a:ext>
              </a:extLst>
            </p:cNvPr>
            <p:cNvSpPr/>
            <p:nvPr/>
          </p:nvSpPr>
          <p:spPr>
            <a:xfrm>
              <a:off x="5567445" y="2740850"/>
              <a:ext cx="470345" cy="47033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B49C30F-D2D0-49F8-90F4-7A2851EF0238}"/>
                </a:ext>
              </a:extLst>
            </p:cNvPr>
            <p:cNvSpPr/>
            <p:nvPr/>
          </p:nvSpPr>
          <p:spPr>
            <a:xfrm flipV="1">
              <a:off x="5703123" y="1828800"/>
              <a:ext cx="198988" cy="198988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BD7275B-A4A9-44BE-A4F2-5DE16D6AFFDB}"/>
                </a:ext>
              </a:extLst>
            </p:cNvPr>
            <p:cNvSpPr/>
            <p:nvPr/>
          </p:nvSpPr>
          <p:spPr>
            <a:xfrm flipV="1">
              <a:off x="5703123" y="2876525"/>
              <a:ext cx="198988" cy="19898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6037790" y="1800142"/>
              <a:ext cx="1810810" cy="830997"/>
            </a:xfrm>
            <a:prstGeom prst="rect">
              <a:avLst/>
            </a:prstGeom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tx2">
                    <a:lumMod val="60000"/>
                    <a:lumOff val="40000"/>
                  </a:schemeClr>
                </a:buClr>
                <a:buSzPct val="80000"/>
                <a:buFont typeface="Wingdings" pitchFamily="2" charset="2"/>
                <a:buNone/>
                <a:tabLst/>
                <a:defRPr sz="2000" b="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ea typeface="+mn-ea"/>
                  <a:cs typeface="Calibri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AAMP manages the Gstreamer pipeline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915D7E2-6E39-423F-9347-166D521919E5}"/>
                </a:ext>
              </a:extLst>
            </p:cNvPr>
            <p:cNvCxnSpPr>
              <a:cxnSpLocks/>
              <a:stCxn id="19" idx="6"/>
              <a:endCxn id="25" idx="2"/>
            </p:cNvCxnSpPr>
            <p:nvPr/>
          </p:nvCxnSpPr>
          <p:spPr>
            <a:xfrm>
              <a:off x="6172209" y="2976020"/>
              <a:ext cx="1798556" cy="0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17CAEC4-73A0-4B46-9551-24774940F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40357" y="2120556"/>
              <a:ext cx="0" cy="510582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0EF8661-5C5A-4E3D-A473-C60E3A4A9DEA}"/>
                </a:ext>
              </a:extLst>
            </p:cNvPr>
            <p:cNvSpPr/>
            <p:nvPr/>
          </p:nvSpPr>
          <p:spPr>
            <a:xfrm>
              <a:off x="8105185" y="2740850"/>
              <a:ext cx="470345" cy="470339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B49C30F-D2D0-49F8-90F4-7A2851EF0238}"/>
                </a:ext>
              </a:extLst>
            </p:cNvPr>
            <p:cNvSpPr/>
            <p:nvPr/>
          </p:nvSpPr>
          <p:spPr>
            <a:xfrm flipV="1">
              <a:off x="8240863" y="1828800"/>
              <a:ext cx="198988" cy="198988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BD7275B-A4A9-44BE-A4F2-5DE16D6AFFDB}"/>
                </a:ext>
              </a:extLst>
            </p:cNvPr>
            <p:cNvSpPr/>
            <p:nvPr/>
          </p:nvSpPr>
          <p:spPr>
            <a:xfrm flipV="1">
              <a:off x="8240863" y="2876525"/>
              <a:ext cx="198988" cy="19898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>
            <a:xfrm>
              <a:off x="8575529" y="1787604"/>
              <a:ext cx="2016271" cy="1107996"/>
            </a:xfrm>
            <a:prstGeom prst="rect">
              <a:avLst/>
            </a:prstGeom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tx2">
                    <a:lumMod val="60000"/>
                    <a:lumOff val="40000"/>
                  </a:schemeClr>
                </a:buClr>
                <a:buSzPct val="80000"/>
                <a:buFont typeface="Wingdings" pitchFamily="2" charset="2"/>
                <a:buNone/>
                <a:tabLst/>
                <a:defRPr sz="2000" b="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ea typeface="+mn-ea"/>
                  <a:cs typeface="Calibri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Audio /Video buffers are pushed to </a:t>
              </a:r>
              <a:r>
                <a:rPr lang="en-US" sz="1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playbin</a:t>
              </a:r>
              <a:r>
                <a:rPr 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 using </a:t>
              </a:r>
              <a:r>
                <a:rPr lang="en-US" sz="1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appsrc</a:t>
              </a: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74799" y="3692604"/>
            <a:ext cx="11537603" cy="2647611"/>
            <a:chOff x="0" y="3320126"/>
            <a:chExt cx="11537603" cy="2647611"/>
          </a:xfrm>
        </p:grpSpPr>
        <p:grpSp>
          <p:nvGrpSpPr>
            <p:cNvPr id="77" name="Group 76"/>
            <p:cNvGrpSpPr/>
            <p:nvPr/>
          </p:nvGrpSpPr>
          <p:grpSpPr>
            <a:xfrm>
              <a:off x="2481455" y="4404289"/>
              <a:ext cx="616796" cy="616796"/>
              <a:chOff x="2866048" y="3852806"/>
              <a:chExt cx="616796" cy="616796"/>
            </a:xfrm>
          </p:grpSpPr>
          <p:sp>
            <p:nvSpPr>
              <p:cNvPr id="60" name="Freeform 59"/>
              <p:cNvSpPr>
                <a:spLocks noEditPoints="1"/>
              </p:cNvSpPr>
              <p:nvPr/>
            </p:nvSpPr>
            <p:spPr bwMode="auto">
              <a:xfrm>
                <a:off x="2866048" y="3852806"/>
                <a:ext cx="616796" cy="616796"/>
              </a:xfrm>
              <a:custGeom>
                <a:avLst/>
                <a:gdLst>
                  <a:gd name="T0" fmla="*/ 368 w 735"/>
                  <a:gd name="T1" fmla="*/ 33 h 735"/>
                  <a:gd name="T2" fmla="*/ 132 w 735"/>
                  <a:gd name="T3" fmla="*/ 131 h 735"/>
                  <a:gd name="T4" fmla="*/ 34 w 735"/>
                  <a:gd name="T5" fmla="*/ 367 h 735"/>
                  <a:gd name="T6" fmla="*/ 132 w 735"/>
                  <a:gd name="T7" fmla="*/ 603 h 735"/>
                  <a:gd name="T8" fmla="*/ 368 w 735"/>
                  <a:gd name="T9" fmla="*/ 701 h 735"/>
                  <a:gd name="T10" fmla="*/ 604 w 735"/>
                  <a:gd name="T11" fmla="*/ 603 h 735"/>
                  <a:gd name="T12" fmla="*/ 701 w 735"/>
                  <a:gd name="T13" fmla="*/ 367 h 735"/>
                  <a:gd name="T14" fmla="*/ 702 w 735"/>
                  <a:gd name="T15" fmla="*/ 367 h 735"/>
                  <a:gd name="T16" fmla="*/ 703 w 735"/>
                  <a:gd name="T17" fmla="*/ 367 h 735"/>
                  <a:gd name="T18" fmla="*/ 703 w 735"/>
                  <a:gd name="T19" fmla="*/ 367 h 735"/>
                  <a:gd name="T20" fmla="*/ 702 w 735"/>
                  <a:gd name="T21" fmla="*/ 367 h 735"/>
                  <a:gd name="T22" fmla="*/ 701 w 735"/>
                  <a:gd name="T23" fmla="*/ 367 h 735"/>
                  <a:gd name="T24" fmla="*/ 604 w 735"/>
                  <a:gd name="T25" fmla="*/ 131 h 735"/>
                  <a:gd name="T26" fmla="*/ 368 w 735"/>
                  <a:gd name="T27" fmla="*/ 33 h 735"/>
                  <a:gd name="T28" fmla="*/ 368 w 735"/>
                  <a:gd name="T29" fmla="*/ 703 h 735"/>
                  <a:gd name="T30" fmla="*/ 32 w 735"/>
                  <a:gd name="T31" fmla="*/ 367 h 735"/>
                  <a:gd name="T32" fmla="*/ 368 w 735"/>
                  <a:gd name="T33" fmla="*/ 31 h 735"/>
                  <a:gd name="T34" fmla="*/ 703 w 735"/>
                  <a:gd name="T35" fmla="*/ 367 h 735"/>
                  <a:gd name="T36" fmla="*/ 703 w 735"/>
                  <a:gd name="T37" fmla="*/ 367 h 735"/>
                  <a:gd name="T38" fmla="*/ 703 w 735"/>
                  <a:gd name="T39" fmla="*/ 367 h 735"/>
                  <a:gd name="T40" fmla="*/ 368 w 735"/>
                  <a:gd name="T41" fmla="*/ 703 h 735"/>
                  <a:gd name="T42" fmla="*/ 368 w 735"/>
                  <a:gd name="T43" fmla="*/ 0 h 735"/>
                  <a:gd name="T44" fmla="*/ 0 w 735"/>
                  <a:gd name="T45" fmla="*/ 367 h 735"/>
                  <a:gd name="T46" fmla="*/ 368 w 735"/>
                  <a:gd name="T47" fmla="*/ 735 h 735"/>
                  <a:gd name="T48" fmla="*/ 735 w 735"/>
                  <a:gd name="T49" fmla="*/ 367 h 735"/>
                  <a:gd name="T50" fmla="*/ 368 w 735"/>
                  <a:gd name="T51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35" h="735">
                    <a:moveTo>
                      <a:pt x="368" y="33"/>
                    </a:moveTo>
                    <a:cubicBezTo>
                      <a:pt x="275" y="33"/>
                      <a:pt x="192" y="71"/>
                      <a:pt x="132" y="131"/>
                    </a:cubicBezTo>
                    <a:cubicBezTo>
                      <a:pt x="71" y="191"/>
                      <a:pt x="34" y="275"/>
                      <a:pt x="34" y="367"/>
                    </a:cubicBezTo>
                    <a:cubicBezTo>
                      <a:pt x="34" y="459"/>
                      <a:pt x="71" y="543"/>
                      <a:pt x="132" y="603"/>
                    </a:cubicBezTo>
                    <a:cubicBezTo>
                      <a:pt x="192" y="663"/>
                      <a:pt x="275" y="701"/>
                      <a:pt x="368" y="701"/>
                    </a:cubicBezTo>
                    <a:cubicBezTo>
                      <a:pt x="460" y="701"/>
                      <a:pt x="543" y="663"/>
                      <a:pt x="604" y="603"/>
                    </a:cubicBezTo>
                    <a:cubicBezTo>
                      <a:pt x="664" y="543"/>
                      <a:pt x="701" y="459"/>
                      <a:pt x="701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1" y="367"/>
                      <a:pt x="701" y="367"/>
                      <a:pt x="701" y="367"/>
                    </a:cubicBezTo>
                    <a:cubicBezTo>
                      <a:pt x="701" y="275"/>
                      <a:pt x="664" y="191"/>
                      <a:pt x="604" y="131"/>
                    </a:cubicBezTo>
                    <a:cubicBezTo>
                      <a:pt x="543" y="71"/>
                      <a:pt x="460" y="33"/>
                      <a:pt x="368" y="33"/>
                    </a:cubicBezTo>
                    <a:moveTo>
                      <a:pt x="368" y="703"/>
                    </a:moveTo>
                    <a:cubicBezTo>
                      <a:pt x="182" y="703"/>
                      <a:pt x="32" y="553"/>
                      <a:pt x="32" y="367"/>
                    </a:cubicBezTo>
                    <a:cubicBezTo>
                      <a:pt x="32" y="182"/>
                      <a:pt x="182" y="31"/>
                      <a:pt x="368" y="31"/>
                    </a:cubicBezTo>
                    <a:cubicBezTo>
                      <a:pt x="553" y="31"/>
                      <a:pt x="703" y="182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553"/>
                      <a:pt x="553" y="703"/>
                      <a:pt x="368" y="703"/>
                    </a:cubicBezTo>
                    <a:moveTo>
                      <a:pt x="368" y="0"/>
                    </a:moveTo>
                    <a:cubicBezTo>
                      <a:pt x="165" y="0"/>
                      <a:pt x="0" y="164"/>
                      <a:pt x="0" y="367"/>
                    </a:cubicBezTo>
                    <a:cubicBezTo>
                      <a:pt x="0" y="570"/>
                      <a:pt x="165" y="735"/>
                      <a:pt x="368" y="735"/>
                    </a:cubicBezTo>
                    <a:cubicBezTo>
                      <a:pt x="571" y="735"/>
                      <a:pt x="735" y="570"/>
                      <a:pt x="735" y="367"/>
                    </a:cubicBezTo>
                    <a:cubicBezTo>
                      <a:pt x="735" y="164"/>
                      <a:pt x="571" y="0"/>
                      <a:pt x="368" y="0"/>
                    </a:cubicBezTo>
                  </a:path>
                </a:pathLst>
              </a:custGeom>
              <a:solidFill>
                <a:srgbClr val="42B4E6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2893535" y="3877238"/>
                <a:ext cx="563087" cy="563940"/>
              </a:xfrm>
              <a:custGeom>
                <a:avLst/>
                <a:gdLst>
                  <a:gd name="T0" fmla="*/ 671 w 671"/>
                  <a:gd name="T1" fmla="*/ 336 h 672"/>
                  <a:gd name="T2" fmla="*/ 671 w 671"/>
                  <a:gd name="T3" fmla="*/ 336 h 672"/>
                  <a:gd name="T4" fmla="*/ 671 w 671"/>
                  <a:gd name="T5" fmla="*/ 336 h 672"/>
                  <a:gd name="T6" fmla="*/ 336 w 671"/>
                  <a:gd name="T7" fmla="*/ 0 h 672"/>
                  <a:gd name="T8" fmla="*/ 0 w 671"/>
                  <a:gd name="T9" fmla="*/ 336 h 672"/>
                  <a:gd name="T10" fmla="*/ 336 w 671"/>
                  <a:gd name="T11" fmla="*/ 672 h 672"/>
                  <a:gd name="T12" fmla="*/ 671 w 671"/>
                  <a:gd name="T13" fmla="*/ 336 h 672"/>
                  <a:gd name="T14" fmla="*/ 670 w 671"/>
                  <a:gd name="T15" fmla="*/ 336 h 672"/>
                  <a:gd name="T16" fmla="*/ 669 w 671"/>
                  <a:gd name="T17" fmla="*/ 336 h 672"/>
                  <a:gd name="T18" fmla="*/ 572 w 671"/>
                  <a:gd name="T19" fmla="*/ 572 h 672"/>
                  <a:gd name="T20" fmla="*/ 336 w 671"/>
                  <a:gd name="T21" fmla="*/ 670 h 672"/>
                  <a:gd name="T22" fmla="*/ 100 w 671"/>
                  <a:gd name="T23" fmla="*/ 572 h 672"/>
                  <a:gd name="T24" fmla="*/ 2 w 671"/>
                  <a:gd name="T25" fmla="*/ 336 h 672"/>
                  <a:gd name="T26" fmla="*/ 100 w 671"/>
                  <a:gd name="T27" fmla="*/ 100 h 672"/>
                  <a:gd name="T28" fmla="*/ 336 w 671"/>
                  <a:gd name="T29" fmla="*/ 2 h 672"/>
                  <a:gd name="T30" fmla="*/ 572 w 671"/>
                  <a:gd name="T31" fmla="*/ 100 h 672"/>
                  <a:gd name="T32" fmla="*/ 669 w 671"/>
                  <a:gd name="T33" fmla="*/ 336 h 672"/>
                  <a:gd name="T34" fmla="*/ 670 w 671"/>
                  <a:gd name="T35" fmla="*/ 336 h 672"/>
                  <a:gd name="T36" fmla="*/ 671 w 671"/>
                  <a:gd name="T37" fmla="*/ 336 h 672"/>
                  <a:gd name="T38" fmla="*/ 671 w 671"/>
                  <a:gd name="T39" fmla="*/ 336 h 672"/>
                  <a:gd name="T40" fmla="*/ 336 w 671"/>
                  <a:gd name="T4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71" h="672">
                    <a:moveTo>
                      <a:pt x="671" y="336"/>
                    </a:move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moveTo>
                      <a:pt x="336" y="0"/>
                    </a:moveTo>
                    <a:cubicBezTo>
                      <a:pt x="150" y="0"/>
                      <a:pt x="0" y="151"/>
                      <a:pt x="0" y="336"/>
                    </a:cubicBezTo>
                    <a:cubicBezTo>
                      <a:pt x="0" y="522"/>
                      <a:pt x="150" y="672"/>
                      <a:pt x="336" y="672"/>
                    </a:cubicBezTo>
                    <a:cubicBezTo>
                      <a:pt x="521" y="672"/>
                      <a:pt x="671" y="522"/>
                      <a:pt x="671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69" y="336"/>
                      <a:pt x="669" y="336"/>
                      <a:pt x="669" y="336"/>
                    </a:cubicBezTo>
                    <a:cubicBezTo>
                      <a:pt x="669" y="428"/>
                      <a:pt x="632" y="512"/>
                      <a:pt x="572" y="572"/>
                    </a:cubicBezTo>
                    <a:cubicBezTo>
                      <a:pt x="511" y="632"/>
                      <a:pt x="428" y="670"/>
                      <a:pt x="336" y="670"/>
                    </a:cubicBezTo>
                    <a:cubicBezTo>
                      <a:pt x="243" y="670"/>
                      <a:pt x="160" y="632"/>
                      <a:pt x="100" y="572"/>
                    </a:cubicBezTo>
                    <a:cubicBezTo>
                      <a:pt x="39" y="512"/>
                      <a:pt x="2" y="428"/>
                      <a:pt x="2" y="336"/>
                    </a:cubicBezTo>
                    <a:cubicBezTo>
                      <a:pt x="2" y="244"/>
                      <a:pt x="39" y="160"/>
                      <a:pt x="100" y="100"/>
                    </a:cubicBezTo>
                    <a:cubicBezTo>
                      <a:pt x="160" y="40"/>
                      <a:pt x="243" y="2"/>
                      <a:pt x="336" y="2"/>
                    </a:cubicBezTo>
                    <a:cubicBezTo>
                      <a:pt x="428" y="2"/>
                      <a:pt x="511" y="40"/>
                      <a:pt x="572" y="100"/>
                    </a:cubicBezTo>
                    <a:cubicBezTo>
                      <a:pt x="632" y="160"/>
                      <a:pt x="669" y="244"/>
                      <a:pt x="669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151"/>
                      <a:pt x="521" y="0"/>
                      <a:pt x="336" y="0"/>
                    </a:cubicBezTo>
                  </a:path>
                </a:pathLst>
              </a:custGeom>
              <a:solidFill>
                <a:srgbClr val="42B4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4141196" y="4404289"/>
              <a:ext cx="616796" cy="616796"/>
              <a:chOff x="4584905" y="4944293"/>
              <a:chExt cx="616796" cy="616796"/>
            </a:xfrm>
          </p:grpSpPr>
          <p:sp>
            <p:nvSpPr>
              <p:cNvPr id="58" name="Freeform 57"/>
              <p:cNvSpPr>
                <a:spLocks noEditPoints="1"/>
              </p:cNvSpPr>
              <p:nvPr/>
            </p:nvSpPr>
            <p:spPr bwMode="auto">
              <a:xfrm>
                <a:off x="4584905" y="4944293"/>
                <a:ext cx="616796" cy="616796"/>
              </a:xfrm>
              <a:custGeom>
                <a:avLst/>
                <a:gdLst>
                  <a:gd name="T0" fmla="*/ 368 w 735"/>
                  <a:gd name="T1" fmla="*/ 33 h 735"/>
                  <a:gd name="T2" fmla="*/ 132 w 735"/>
                  <a:gd name="T3" fmla="*/ 131 h 735"/>
                  <a:gd name="T4" fmla="*/ 34 w 735"/>
                  <a:gd name="T5" fmla="*/ 367 h 735"/>
                  <a:gd name="T6" fmla="*/ 132 w 735"/>
                  <a:gd name="T7" fmla="*/ 603 h 735"/>
                  <a:gd name="T8" fmla="*/ 368 w 735"/>
                  <a:gd name="T9" fmla="*/ 701 h 735"/>
                  <a:gd name="T10" fmla="*/ 604 w 735"/>
                  <a:gd name="T11" fmla="*/ 603 h 735"/>
                  <a:gd name="T12" fmla="*/ 701 w 735"/>
                  <a:gd name="T13" fmla="*/ 367 h 735"/>
                  <a:gd name="T14" fmla="*/ 702 w 735"/>
                  <a:gd name="T15" fmla="*/ 367 h 735"/>
                  <a:gd name="T16" fmla="*/ 703 w 735"/>
                  <a:gd name="T17" fmla="*/ 367 h 735"/>
                  <a:gd name="T18" fmla="*/ 703 w 735"/>
                  <a:gd name="T19" fmla="*/ 367 h 735"/>
                  <a:gd name="T20" fmla="*/ 702 w 735"/>
                  <a:gd name="T21" fmla="*/ 367 h 735"/>
                  <a:gd name="T22" fmla="*/ 701 w 735"/>
                  <a:gd name="T23" fmla="*/ 367 h 735"/>
                  <a:gd name="T24" fmla="*/ 604 w 735"/>
                  <a:gd name="T25" fmla="*/ 131 h 735"/>
                  <a:gd name="T26" fmla="*/ 368 w 735"/>
                  <a:gd name="T27" fmla="*/ 33 h 735"/>
                  <a:gd name="T28" fmla="*/ 368 w 735"/>
                  <a:gd name="T29" fmla="*/ 703 h 735"/>
                  <a:gd name="T30" fmla="*/ 32 w 735"/>
                  <a:gd name="T31" fmla="*/ 367 h 735"/>
                  <a:gd name="T32" fmla="*/ 368 w 735"/>
                  <a:gd name="T33" fmla="*/ 31 h 735"/>
                  <a:gd name="T34" fmla="*/ 703 w 735"/>
                  <a:gd name="T35" fmla="*/ 367 h 735"/>
                  <a:gd name="T36" fmla="*/ 703 w 735"/>
                  <a:gd name="T37" fmla="*/ 367 h 735"/>
                  <a:gd name="T38" fmla="*/ 703 w 735"/>
                  <a:gd name="T39" fmla="*/ 367 h 735"/>
                  <a:gd name="T40" fmla="*/ 368 w 735"/>
                  <a:gd name="T41" fmla="*/ 703 h 735"/>
                  <a:gd name="T42" fmla="*/ 368 w 735"/>
                  <a:gd name="T43" fmla="*/ 0 h 735"/>
                  <a:gd name="T44" fmla="*/ 0 w 735"/>
                  <a:gd name="T45" fmla="*/ 367 h 735"/>
                  <a:gd name="T46" fmla="*/ 368 w 735"/>
                  <a:gd name="T47" fmla="*/ 735 h 735"/>
                  <a:gd name="T48" fmla="*/ 735 w 735"/>
                  <a:gd name="T49" fmla="*/ 367 h 735"/>
                  <a:gd name="T50" fmla="*/ 368 w 735"/>
                  <a:gd name="T51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35" h="735">
                    <a:moveTo>
                      <a:pt x="368" y="33"/>
                    </a:moveTo>
                    <a:cubicBezTo>
                      <a:pt x="275" y="33"/>
                      <a:pt x="192" y="71"/>
                      <a:pt x="132" y="131"/>
                    </a:cubicBezTo>
                    <a:cubicBezTo>
                      <a:pt x="71" y="191"/>
                      <a:pt x="34" y="275"/>
                      <a:pt x="34" y="367"/>
                    </a:cubicBezTo>
                    <a:cubicBezTo>
                      <a:pt x="34" y="459"/>
                      <a:pt x="71" y="543"/>
                      <a:pt x="132" y="603"/>
                    </a:cubicBezTo>
                    <a:cubicBezTo>
                      <a:pt x="192" y="663"/>
                      <a:pt x="275" y="701"/>
                      <a:pt x="368" y="701"/>
                    </a:cubicBezTo>
                    <a:cubicBezTo>
                      <a:pt x="460" y="701"/>
                      <a:pt x="543" y="663"/>
                      <a:pt x="604" y="603"/>
                    </a:cubicBezTo>
                    <a:cubicBezTo>
                      <a:pt x="664" y="543"/>
                      <a:pt x="701" y="459"/>
                      <a:pt x="701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1" y="367"/>
                      <a:pt x="701" y="367"/>
                      <a:pt x="701" y="367"/>
                    </a:cubicBezTo>
                    <a:cubicBezTo>
                      <a:pt x="701" y="275"/>
                      <a:pt x="664" y="191"/>
                      <a:pt x="604" y="131"/>
                    </a:cubicBezTo>
                    <a:cubicBezTo>
                      <a:pt x="543" y="71"/>
                      <a:pt x="460" y="33"/>
                      <a:pt x="368" y="33"/>
                    </a:cubicBezTo>
                    <a:moveTo>
                      <a:pt x="368" y="703"/>
                    </a:moveTo>
                    <a:cubicBezTo>
                      <a:pt x="182" y="703"/>
                      <a:pt x="32" y="553"/>
                      <a:pt x="32" y="367"/>
                    </a:cubicBezTo>
                    <a:cubicBezTo>
                      <a:pt x="32" y="182"/>
                      <a:pt x="182" y="31"/>
                      <a:pt x="368" y="31"/>
                    </a:cubicBezTo>
                    <a:cubicBezTo>
                      <a:pt x="553" y="31"/>
                      <a:pt x="703" y="182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553"/>
                      <a:pt x="553" y="703"/>
                      <a:pt x="368" y="703"/>
                    </a:cubicBezTo>
                    <a:moveTo>
                      <a:pt x="368" y="0"/>
                    </a:moveTo>
                    <a:cubicBezTo>
                      <a:pt x="165" y="0"/>
                      <a:pt x="0" y="164"/>
                      <a:pt x="0" y="367"/>
                    </a:cubicBezTo>
                    <a:cubicBezTo>
                      <a:pt x="0" y="570"/>
                      <a:pt x="165" y="735"/>
                      <a:pt x="368" y="735"/>
                    </a:cubicBezTo>
                    <a:cubicBezTo>
                      <a:pt x="571" y="735"/>
                      <a:pt x="735" y="570"/>
                      <a:pt x="735" y="367"/>
                    </a:cubicBezTo>
                    <a:cubicBezTo>
                      <a:pt x="735" y="164"/>
                      <a:pt x="571" y="0"/>
                      <a:pt x="368" y="0"/>
                    </a:cubicBezTo>
                  </a:path>
                </a:pathLst>
              </a:custGeom>
              <a:solidFill>
                <a:schemeClr val="accent4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9" name="Freeform 58"/>
              <p:cNvSpPr>
                <a:spLocks noEditPoints="1"/>
              </p:cNvSpPr>
              <p:nvPr/>
            </p:nvSpPr>
            <p:spPr bwMode="auto">
              <a:xfrm>
                <a:off x="4612392" y="4968725"/>
                <a:ext cx="563087" cy="563940"/>
              </a:xfrm>
              <a:custGeom>
                <a:avLst/>
                <a:gdLst>
                  <a:gd name="T0" fmla="*/ 671 w 671"/>
                  <a:gd name="T1" fmla="*/ 336 h 672"/>
                  <a:gd name="T2" fmla="*/ 671 w 671"/>
                  <a:gd name="T3" fmla="*/ 336 h 672"/>
                  <a:gd name="T4" fmla="*/ 671 w 671"/>
                  <a:gd name="T5" fmla="*/ 336 h 672"/>
                  <a:gd name="T6" fmla="*/ 336 w 671"/>
                  <a:gd name="T7" fmla="*/ 0 h 672"/>
                  <a:gd name="T8" fmla="*/ 0 w 671"/>
                  <a:gd name="T9" fmla="*/ 336 h 672"/>
                  <a:gd name="T10" fmla="*/ 336 w 671"/>
                  <a:gd name="T11" fmla="*/ 672 h 672"/>
                  <a:gd name="T12" fmla="*/ 671 w 671"/>
                  <a:gd name="T13" fmla="*/ 336 h 672"/>
                  <a:gd name="T14" fmla="*/ 670 w 671"/>
                  <a:gd name="T15" fmla="*/ 336 h 672"/>
                  <a:gd name="T16" fmla="*/ 669 w 671"/>
                  <a:gd name="T17" fmla="*/ 336 h 672"/>
                  <a:gd name="T18" fmla="*/ 572 w 671"/>
                  <a:gd name="T19" fmla="*/ 572 h 672"/>
                  <a:gd name="T20" fmla="*/ 336 w 671"/>
                  <a:gd name="T21" fmla="*/ 670 h 672"/>
                  <a:gd name="T22" fmla="*/ 100 w 671"/>
                  <a:gd name="T23" fmla="*/ 572 h 672"/>
                  <a:gd name="T24" fmla="*/ 2 w 671"/>
                  <a:gd name="T25" fmla="*/ 336 h 672"/>
                  <a:gd name="T26" fmla="*/ 100 w 671"/>
                  <a:gd name="T27" fmla="*/ 100 h 672"/>
                  <a:gd name="T28" fmla="*/ 336 w 671"/>
                  <a:gd name="T29" fmla="*/ 2 h 672"/>
                  <a:gd name="T30" fmla="*/ 572 w 671"/>
                  <a:gd name="T31" fmla="*/ 100 h 672"/>
                  <a:gd name="T32" fmla="*/ 669 w 671"/>
                  <a:gd name="T33" fmla="*/ 336 h 672"/>
                  <a:gd name="T34" fmla="*/ 670 w 671"/>
                  <a:gd name="T35" fmla="*/ 336 h 672"/>
                  <a:gd name="T36" fmla="*/ 671 w 671"/>
                  <a:gd name="T37" fmla="*/ 336 h 672"/>
                  <a:gd name="T38" fmla="*/ 671 w 671"/>
                  <a:gd name="T39" fmla="*/ 336 h 672"/>
                  <a:gd name="T40" fmla="*/ 336 w 671"/>
                  <a:gd name="T4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71" h="672">
                    <a:moveTo>
                      <a:pt x="671" y="336"/>
                    </a:move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moveTo>
                      <a:pt x="336" y="0"/>
                    </a:moveTo>
                    <a:cubicBezTo>
                      <a:pt x="150" y="0"/>
                      <a:pt x="0" y="151"/>
                      <a:pt x="0" y="336"/>
                    </a:cubicBezTo>
                    <a:cubicBezTo>
                      <a:pt x="0" y="522"/>
                      <a:pt x="150" y="672"/>
                      <a:pt x="336" y="672"/>
                    </a:cubicBezTo>
                    <a:cubicBezTo>
                      <a:pt x="521" y="672"/>
                      <a:pt x="671" y="522"/>
                      <a:pt x="671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69" y="336"/>
                      <a:pt x="669" y="336"/>
                      <a:pt x="669" y="336"/>
                    </a:cubicBezTo>
                    <a:cubicBezTo>
                      <a:pt x="669" y="428"/>
                      <a:pt x="632" y="512"/>
                      <a:pt x="572" y="572"/>
                    </a:cubicBezTo>
                    <a:cubicBezTo>
                      <a:pt x="511" y="632"/>
                      <a:pt x="428" y="670"/>
                      <a:pt x="336" y="670"/>
                    </a:cubicBezTo>
                    <a:cubicBezTo>
                      <a:pt x="243" y="670"/>
                      <a:pt x="160" y="632"/>
                      <a:pt x="100" y="572"/>
                    </a:cubicBezTo>
                    <a:cubicBezTo>
                      <a:pt x="39" y="512"/>
                      <a:pt x="2" y="428"/>
                      <a:pt x="2" y="336"/>
                    </a:cubicBezTo>
                    <a:cubicBezTo>
                      <a:pt x="2" y="244"/>
                      <a:pt x="39" y="160"/>
                      <a:pt x="100" y="100"/>
                    </a:cubicBezTo>
                    <a:cubicBezTo>
                      <a:pt x="160" y="40"/>
                      <a:pt x="243" y="2"/>
                      <a:pt x="336" y="2"/>
                    </a:cubicBezTo>
                    <a:cubicBezTo>
                      <a:pt x="428" y="2"/>
                      <a:pt x="511" y="40"/>
                      <a:pt x="572" y="100"/>
                    </a:cubicBezTo>
                    <a:cubicBezTo>
                      <a:pt x="632" y="160"/>
                      <a:pt x="669" y="244"/>
                      <a:pt x="669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151"/>
                      <a:pt x="521" y="0"/>
                      <a:pt x="336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800937" y="4404289"/>
              <a:ext cx="616796" cy="616796"/>
              <a:chOff x="6303762" y="3857722"/>
              <a:chExt cx="616796" cy="616796"/>
            </a:xfrm>
          </p:grpSpPr>
          <p:sp>
            <p:nvSpPr>
              <p:cNvPr id="56" name="Freeform 55"/>
              <p:cNvSpPr>
                <a:spLocks noEditPoints="1"/>
              </p:cNvSpPr>
              <p:nvPr/>
            </p:nvSpPr>
            <p:spPr bwMode="auto">
              <a:xfrm>
                <a:off x="6303762" y="3857722"/>
                <a:ext cx="616796" cy="616796"/>
              </a:xfrm>
              <a:custGeom>
                <a:avLst/>
                <a:gdLst>
                  <a:gd name="T0" fmla="*/ 368 w 735"/>
                  <a:gd name="T1" fmla="*/ 33 h 735"/>
                  <a:gd name="T2" fmla="*/ 132 w 735"/>
                  <a:gd name="T3" fmla="*/ 131 h 735"/>
                  <a:gd name="T4" fmla="*/ 34 w 735"/>
                  <a:gd name="T5" fmla="*/ 367 h 735"/>
                  <a:gd name="T6" fmla="*/ 132 w 735"/>
                  <a:gd name="T7" fmla="*/ 603 h 735"/>
                  <a:gd name="T8" fmla="*/ 368 w 735"/>
                  <a:gd name="T9" fmla="*/ 701 h 735"/>
                  <a:gd name="T10" fmla="*/ 604 w 735"/>
                  <a:gd name="T11" fmla="*/ 603 h 735"/>
                  <a:gd name="T12" fmla="*/ 701 w 735"/>
                  <a:gd name="T13" fmla="*/ 367 h 735"/>
                  <a:gd name="T14" fmla="*/ 702 w 735"/>
                  <a:gd name="T15" fmla="*/ 367 h 735"/>
                  <a:gd name="T16" fmla="*/ 703 w 735"/>
                  <a:gd name="T17" fmla="*/ 367 h 735"/>
                  <a:gd name="T18" fmla="*/ 703 w 735"/>
                  <a:gd name="T19" fmla="*/ 367 h 735"/>
                  <a:gd name="T20" fmla="*/ 702 w 735"/>
                  <a:gd name="T21" fmla="*/ 367 h 735"/>
                  <a:gd name="T22" fmla="*/ 701 w 735"/>
                  <a:gd name="T23" fmla="*/ 367 h 735"/>
                  <a:gd name="T24" fmla="*/ 604 w 735"/>
                  <a:gd name="T25" fmla="*/ 131 h 735"/>
                  <a:gd name="T26" fmla="*/ 368 w 735"/>
                  <a:gd name="T27" fmla="*/ 33 h 735"/>
                  <a:gd name="T28" fmla="*/ 368 w 735"/>
                  <a:gd name="T29" fmla="*/ 703 h 735"/>
                  <a:gd name="T30" fmla="*/ 32 w 735"/>
                  <a:gd name="T31" fmla="*/ 367 h 735"/>
                  <a:gd name="T32" fmla="*/ 368 w 735"/>
                  <a:gd name="T33" fmla="*/ 31 h 735"/>
                  <a:gd name="T34" fmla="*/ 703 w 735"/>
                  <a:gd name="T35" fmla="*/ 367 h 735"/>
                  <a:gd name="T36" fmla="*/ 703 w 735"/>
                  <a:gd name="T37" fmla="*/ 367 h 735"/>
                  <a:gd name="T38" fmla="*/ 703 w 735"/>
                  <a:gd name="T39" fmla="*/ 367 h 735"/>
                  <a:gd name="T40" fmla="*/ 368 w 735"/>
                  <a:gd name="T41" fmla="*/ 703 h 735"/>
                  <a:gd name="T42" fmla="*/ 368 w 735"/>
                  <a:gd name="T43" fmla="*/ 0 h 735"/>
                  <a:gd name="T44" fmla="*/ 0 w 735"/>
                  <a:gd name="T45" fmla="*/ 367 h 735"/>
                  <a:gd name="T46" fmla="*/ 368 w 735"/>
                  <a:gd name="T47" fmla="*/ 735 h 735"/>
                  <a:gd name="T48" fmla="*/ 735 w 735"/>
                  <a:gd name="T49" fmla="*/ 367 h 735"/>
                  <a:gd name="T50" fmla="*/ 368 w 735"/>
                  <a:gd name="T51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35" h="735">
                    <a:moveTo>
                      <a:pt x="368" y="33"/>
                    </a:moveTo>
                    <a:cubicBezTo>
                      <a:pt x="275" y="33"/>
                      <a:pt x="192" y="71"/>
                      <a:pt x="132" y="131"/>
                    </a:cubicBezTo>
                    <a:cubicBezTo>
                      <a:pt x="71" y="191"/>
                      <a:pt x="34" y="275"/>
                      <a:pt x="34" y="367"/>
                    </a:cubicBezTo>
                    <a:cubicBezTo>
                      <a:pt x="34" y="459"/>
                      <a:pt x="71" y="543"/>
                      <a:pt x="132" y="603"/>
                    </a:cubicBezTo>
                    <a:cubicBezTo>
                      <a:pt x="192" y="663"/>
                      <a:pt x="275" y="701"/>
                      <a:pt x="368" y="701"/>
                    </a:cubicBezTo>
                    <a:cubicBezTo>
                      <a:pt x="460" y="701"/>
                      <a:pt x="543" y="663"/>
                      <a:pt x="604" y="603"/>
                    </a:cubicBezTo>
                    <a:cubicBezTo>
                      <a:pt x="664" y="543"/>
                      <a:pt x="701" y="459"/>
                      <a:pt x="701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1" y="367"/>
                      <a:pt x="701" y="367"/>
                      <a:pt x="701" y="367"/>
                    </a:cubicBezTo>
                    <a:cubicBezTo>
                      <a:pt x="701" y="275"/>
                      <a:pt x="664" y="191"/>
                      <a:pt x="604" y="131"/>
                    </a:cubicBezTo>
                    <a:cubicBezTo>
                      <a:pt x="543" y="71"/>
                      <a:pt x="460" y="33"/>
                      <a:pt x="368" y="33"/>
                    </a:cubicBezTo>
                    <a:moveTo>
                      <a:pt x="368" y="703"/>
                    </a:moveTo>
                    <a:cubicBezTo>
                      <a:pt x="182" y="703"/>
                      <a:pt x="32" y="553"/>
                      <a:pt x="32" y="367"/>
                    </a:cubicBezTo>
                    <a:cubicBezTo>
                      <a:pt x="32" y="182"/>
                      <a:pt x="182" y="31"/>
                      <a:pt x="368" y="31"/>
                    </a:cubicBezTo>
                    <a:cubicBezTo>
                      <a:pt x="553" y="31"/>
                      <a:pt x="703" y="182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553"/>
                      <a:pt x="553" y="703"/>
                      <a:pt x="368" y="703"/>
                    </a:cubicBezTo>
                    <a:moveTo>
                      <a:pt x="368" y="0"/>
                    </a:moveTo>
                    <a:cubicBezTo>
                      <a:pt x="165" y="0"/>
                      <a:pt x="0" y="164"/>
                      <a:pt x="0" y="367"/>
                    </a:cubicBezTo>
                    <a:cubicBezTo>
                      <a:pt x="0" y="570"/>
                      <a:pt x="165" y="735"/>
                      <a:pt x="368" y="735"/>
                    </a:cubicBezTo>
                    <a:cubicBezTo>
                      <a:pt x="571" y="735"/>
                      <a:pt x="735" y="570"/>
                      <a:pt x="735" y="367"/>
                    </a:cubicBezTo>
                    <a:cubicBezTo>
                      <a:pt x="735" y="164"/>
                      <a:pt x="571" y="0"/>
                      <a:pt x="368" y="0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7" name="Freeform 56"/>
              <p:cNvSpPr>
                <a:spLocks noEditPoints="1"/>
              </p:cNvSpPr>
              <p:nvPr/>
            </p:nvSpPr>
            <p:spPr bwMode="auto">
              <a:xfrm>
                <a:off x="6331249" y="3882154"/>
                <a:ext cx="563087" cy="563940"/>
              </a:xfrm>
              <a:custGeom>
                <a:avLst/>
                <a:gdLst>
                  <a:gd name="T0" fmla="*/ 671 w 671"/>
                  <a:gd name="T1" fmla="*/ 336 h 672"/>
                  <a:gd name="T2" fmla="*/ 671 w 671"/>
                  <a:gd name="T3" fmla="*/ 336 h 672"/>
                  <a:gd name="T4" fmla="*/ 671 w 671"/>
                  <a:gd name="T5" fmla="*/ 336 h 672"/>
                  <a:gd name="T6" fmla="*/ 336 w 671"/>
                  <a:gd name="T7" fmla="*/ 0 h 672"/>
                  <a:gd name="T8" fmla="*/ 0 w 671"/>
                  <a:gd name="T9" fmla="*/ 336 h 672"/>
                  <a:gd name="T10" fmla="*/ 336 w 671"/>
                  <a:gd name="T11" fmla="*/ 672 h 672"/>
                  <a:gd name="T12" fmla="*/ 671 w 671"/>
                  <a:gd name="T13" fmla="*/ 336 h 672"/>
                  <a:gd name="T14" fmla="*/ 670 w 671"/>
                  <a:gd name="T15" fmla="*/ 336 h 672"/>
                  <a:gd name="T16" fmla="*/ 669 w 671"/>
                  <a:gd name="T17" fmla="*/ 336 h 672"/>
                  <a:gd name="T18" fmla="*/ 572 w 671"/>
                  <a:gd name="T19" fmla="*/ 572 h 672"/>
                  <a:gd name="T20" fmla="*/ 336 w 671"/>
                  <a:gd name="T21" fmla="*/ 670 h 672"/>
                  <a:gd name="T22" fmla="*/ 100 w 671"/>
                  <a:gd name="T23" fmla="*/ 572 h 672"/>
                  <a:gd name="T24" fmla="*/ 2 w 671"/>
                  <a:gd name="T25" fmla="*/ 336 h 672"/>
                  <a:gd name="T26" fmla="*/ 100 w 671"/>
                  <a:gd name="T27" fmla="*/ 100 h 672"/>
                  <a:gd name="T28" fmla="*/ 336 w 671"/>
                  <a:gd name="T29" fmla="*/ 2 h 672"/>
                  <a:gd name="T30" fmla="*/ 572 w 671"/>
                  <a:gd name="T31" fmla="*/ 100 h 672"/>
                  <a:gd name="T32" fmla="*/ 669 w 671"/>
                  <a:gd name="T33" fmla="*/ 336 h 672"/>
                  <a:gd name="T34" fmla="*/ 670 w 671"/>
                  <a:gd name="T35" fmla="*/ 336 h 672"/>
                  <a:gd name="T36" fmla="*/ 671 w 671"/>
                  <a:gd name="T37" fmla="*/ 336 h 672"/>
                  <a:gd name="T38" fmla="*/ 671 w 671"/>
                  <a:gd name="T39" fmla="*/ 336 h 672"/>
                  <a:gd name="T40" fmla="*/ 336 w 671"/>
                  <a:gd name="T4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71" h="672">
                    <a:moveTo>
                      <a:pt x="671" y="336"/>
                    </a:move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moveTo>
                      <a:pt x="336" y="0"/>
                    </a:moveTo>
                    <a:cubicBezTo>
                      <a:pt x="150" y="0"/>
                      <a:pt x="0" y="151"/>
                      <a:pt x="0" y="336"/>
                    </a:cubicBezTo>
                    <a:cubicBezTo>
                      <a:pt x="0" y="522"/>
                      <a:pt x="150" y="672"/>
                      <a:pt x="336" y="672"/>
                    </a:cubicBezTo>
                    <a:cubicBezTo>
                      <a:pt x="521" y="672"/>
                      <a:pt x="671" y="522"/>
                      <a:pt x="671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69" y="336"/>
                      <a:pt x="669" y="336"/>
                      <a:pt x="669" y="336"/>
                    </a:cubicBezTo>
                    <a:cubicBezTo>
                      <a:pt x="669" y="428"/>
                      <a:pt x="632" y="512"/>
                      <a:pt x="572" y="572"/>
                    </a:cubicBezTo>
                    <a:cubicBezTo>
                      <a:pt x="511" y="632"/>
                      <a:pt x="428" y="670"/>
                      <a:pt x="336" y="670"/>
                    </a:cubicBezTo>
                    <a:cubicBezTo>
                      <a:pt x="243" y="670"/>
                      <a:pt x="160" y="632"/>
                      <a:pt x="100" y="572"/>
                    </a:cubicBezTo>
                    <a:cubicBezTo>
                      <a:pt x="39" y="512"/>
                      <a:pt x="2" y="428"/>
                      <a:pt x="2" y="336"/>
                    </a:cubicBezTo>
                    <a:cubicBezTo>
                      <a:pt x="2" y="244"/>
                      <a:pt x="39" y="160"/>
                      <a:pt x="100" y="100"/>
                    </a:cubicBezTo>
                    <a:cubicBezTo>
                      <a:pt x="160" y="40"/>
                      <a:pt x="243" y="2"/>
                      <a:pt x="336" y="2"/>
                    </a:cubicBezTo>
                    <a:cubicBezTo>
                      <a:pt x="428" y="2"/>
                      <a:pt x="511" y="40"/>
                      <a:pt x="572" y="100"/>
                    </a:cubicBezTo>
                    <a:cubicBezTo>
                      <a:pt x="632" y="160"/>
                      <a:pt x="669" y="244"/>
                      <a:pt x="669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151"/>
                      <a:pt x="521" y="0"/>
                      <a:pt x="336" y="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461582" y="4404289"/>
              <a:ext cx="616796" cy="616796"/>
              <a:chOff x="8022619" y="4945113"/>
              <a:chExt cx="616796" cy="616796"/>
            </a:xfrm>
          </p:grpSpPr>
          <p:sp>
            <p:nvSpPr>
              <p:cNvPr id="54" name="Freeform 53"/>
              <p:cNvSpPr>
                <a:spLocks noEditPoints="1"/>
              </p:cNvSpPr>
              <p:nvPr/>
            </p:nvSpPr>
            <p:spPr bwMode="auto">
              <a:xfrm>
                <a:off x="8022619" y="4945113"/>
                <a:ext cx="616796" cy="616796"/>
              </a:xfrm>
              <a:custGeom>
                <a:avLst/>
                <a:gdLst>
                  <a:gd name="T0" fmla="*/ 368 w 735"/>
                  <a:gd name="T1" fmla="*/ 33 h 735"/>
                  <a:gd name="T2" fmla="*/ 132 w 735"/>
                  <a:gd name="T3" fmla="*/ 131 h 735"/>
                  <a:gd name="T4" fmla="*/ 34 w 735"/>
                  <a:gd name="T5" fmla="*/ 367 h 735"/>
                  <a:gd name="T6" fmla="*/ 132 w 735"/>
                  <a:gd name="T7" fmla="*/ 603 h 735"/>
                  <a:gd name="T8" fmla="*/ 368 w 735"/>
                  <a:gd name="T9" fmla="*/ 701 h 735"/>
                  <a:gd name="T10" fmla="*/ 604 w 735"/>
                  <a:gd name="T11" fmla="*/ 603 h 735"/>
                  <a:gd name="T12" fmla="*/ 701 w 735"/>
                  <a:gd name="T13" fmla="*/ 367 h 735"/>
                  <a:gd name="T14" fmla="*/ 702 w 735"/>
                  <a:gd name="T15" fmla="*/ 367 h 735"/>
                  <a:gd name="T16" fmla="*/ 703 w 735"/>
                  <a:gd name="T17" fmla="*/ 367 h 735"/>
                  <a:gd name="T18" fmla="*/ 703 w 735"/>
                  <a:gd name="T19" fmla="*/ 367 h 735"/>
                  <a:gd name="T20" fmla="*/ 702 w 735"/>
                  <a:gd name="T21" fmla="*/ 367 h 735"/>
                  <a:gd name="T22" fmla="*/ 701 w 735"/>
                  <a:gd name="T23" fmla="*/ 367 h 735"/>
                  <a:gd name="T24" fmla="*/ 604 w 735"/>
                  <a:gd name="T25" fmla="*/ 131 h 735"/>
                  <a:gd name="T26" fmla="*/ 368 w 735"/>
                  <a:gd name="T27" fmla="*/ 33 h 735"/>
                  <a:gd name="T28" fmla="*/ 368 w 735"/>
                  <a:gd name="T29" fmla="*/ 703 h 735"/>
                  <a:gd name="T30" fmla="*/ 32 w 735"/>
                  <a:gd name="T31" fmla="*/ 367 h 735"/>
                  <a:gd name="T32" fmla="*/ 368 w 735"/>
                  <a:gd name="T33" fmla="*/ 31 h 735"/>
                  <a:gd name="T34" fmla="*/ 703 w 735"/>
                  <a:gd name="T35" fmla="*/ 367 h 735"/>
                  <a:gd name="T36" fmla="*/ 703 w 735"/>
                  <a:gd name="T37" fmla="*/ 367 h 735"/>
                  <a:gd name="T38" fmla="*/ 703 w 735"/>
                  <a:gd name="T39" fmla="*/ 367 h 735"/>
                  <a:gd name="T40" fmla="*/ 368 w 735"/>
                  <a:gd name="T41" fmla="*/ 703 h 735"/>
                  <a:gd name="T42" fmla="*/ 368 w 735"/>
                  <a:gd name="T43" fmla="*/ 0 h 735"/>
                  <a:gd name="T44" fmla="*/ 0 w 735"/>
                  <a:gd name="T45" fmla="*/ 367 h 735"/>
                  <a:gd name="T46" fmla="*/ 368 w 735"/>
                  <a:gd name="T47" fmla="*/ 735 h 735"/>
                  <a:gd name="T48" fmla="*/ 735 w 735"/>
                  <a:gd name="T49" fmla="*/ 367 h 735"/>
                  <a:gd name="T50" fmla="*/ 368 w 735"/>
                  <a:gd name="T51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35" h="735">
                    <a:moveTo>
                      <a:pt x="368" y="33"/>
                    </a:moveTo>
                    <a:cubicBezTo>
                      <a:pt x="275" y="33"/>
                      <a:pt x="192" y="71"/>
                      <a:pt x="132" y="131"/>
                    </a:cubicBezTo>
                    <a:cubicBezTo>
                      <a:pt x="71" y="191"/>
                      <a:pt x="34" y="275"/>
                      <a:pt x="34" y="367"/>
                    </a:cubicBezTo>
                    <a:cubicBezTo>
                      <a:pt x="34" y="459"/>
                      <a:pt x="71" y="543"/>
                      <a:pt x="132" y="603"/>
                    </a:cubicBezTo>
                    <a:cubicBezTo>
                      <a:pt x="192" y="663"/>
                      <a:pt x="275" y="701"/>
                      <a:pt x="368" y="701"/>
                    </a:cubicBezTo>
                    <a:cubicBezTo>
                      <a:pt x="460" y="701"/>
                      <a:pt x="543" y="663"/>
                      <a:pt x="604" y="603"/>
                    </a:cubicBezTo>
                    <a:cubicBezTo>
                      <a:pt x="664" y="543"/>
                      <a:pt x="701" y="459"/>
                      <a:pt x="701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1" y="367"/>
                      <a:pt x="701" y="367"/>
                      <a:pt x="701" y="367"/>
                    </a:cubicBezTo>
                    <a:cubicBezTo>
                      <a:pt x="701" y="275"/>
                      <a:pt x="664" y="191"/>
                      <a:pt x="604" y="131"/>
                    </a:cubicBezTo>
                    <a:cubicBezTo>
                      <a:pt x="543" y="71"/>
                      <a:pt x="460" y="33"/>
                      <a:pt x="368" y="33"/>
                    </a:cubicBezTo>
                    <a:moveTo>
                      <a:pt x="368" y="703"/>
                    </a:moveTo>
                    <a:cubicBezTo>
                      <a:pt x="182" y="703"/>
                      <a:pt x="32" y="553"/>
                      <a:pt x="32" y="367"/>
                    </a:cubicBezTo>
                    <a:cubicBezTo>
                      <a:pt x="32" y="182"/>
                      <a:pt x="182" y="31"/>
                      <a:pt x="368" y="31"/>
                    </a:cubicBezTo>
                    <a:cubicBezTo>
                      <a:pt x="553" y="31"/>
                      <a:pt x="703" y="182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553"/>
                      <a:pt x="553" y="703"/>
                      <a:pt x="368" y="703"/>
                    </a:cubicBezTo>
                    <a:moveTo>
                      <a:pt x="368" y="0"/>
                    </a:moveTo>
                    <a:cubicBezTo>
                      <a:pt x="165" y="0"/>
                      <a:pt x="0" y="164"/>
                      <a:pt x="0" y="367"/>
                    </a:cubicBezTo>
                    <a:cubicBezTo>
                      <a:pt x="0" y="570"/>
                      <a:pt x="165" y="735"/>
                      <a:pt x="368" y="735"/>
                    </a:cubicBezTo>
                    <a:cubicBezTo>
                      <a:pt x="571" y="735"/>
                      <a:pt x="735" y="570"/>
                      <a:pt x="735" y="367"/>
                    </a:cubicBezTo>
                    <a:cubicBezTo>
                      <a:pt x="735" y="164"/>
                      <a:pt x="571" y="0"/>
                      <a:pt x="368" y="0"/>
                    </a:cubicBezTo>
                  </a:path>
                </a:pathLst>
              </a:custGeom>
              <a:solidFill>
                <a:schemeClr val="accent6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5" name="Freeform 54"/>
              <p:cNvSpPr>
                <a:spLocks noEditPoints="1"/>
              </p:cNvSpPr>
              <p:nvPr/>
            </p:nvSpPr>
            <p:spPr bwMode="auto">
              <a:xfrm>
                <a:off x="8050106" y="4969545"/>
                <a:ext cx="563087" cy="563940"/>
              </a:xfrm>
              <a:custGeom>
                <a:avLst/>
                <a:gdLst>
                  <a:gd name="T0" fmla="*/ 671 w 671"/>
                  <a:gd name="T1" fmla="*/ 336 h 672"/>
                  <a:gd name="T2" fmla="*/ 671 w 671"/>
                  <a:gd name="T3" fmla="*/ 336 h 672"/>
                  <a:gd name="T4" fmla="*/ 671 w 671"/>
                  <a:gd name="T5" fmla="*/ 336 h 672"/>
                  <a:gd name="T6" fmla="*/ 336 w 671"/>
                  <a:gd name="T7" fmla="*/ 0 h 672"/>
                  <a:gd name="T8" fmla="*/ 0 w 671"/>
                  <a:gd name="T9" fmla="*/ 336 h 672"/>
                  <a:gd name="T10" fmla="*/ 336 w 671"/>
                  <a:gd name="T11" fmla="*/ 672 h 672"/>
                  <a:gd name="T12" fmla="*/ 671 w 671"/>
                  <a:gd name="T13" fmla="*/ 336 h 672"/>
                  <a:gd name="T14" fmla="*/ 670 w 671"/>
                  <a:gd name="T15" fmla="*/ 336 h 672"/>
                  <a:gd name="T16" fmla="*/ 669 w 671"/>
                  <a:gd name="T17" fmla="*/ 336 h 672"/>
                  <a:gd name="T18" fmla="*/ 572 w 671"/>
                  <a:gd name="T19" fmla="*/ 572 h 672"/>
                  <a:gd name="T20" fmla="*/ 336 w 671"/>
                  <a:gd name="T21" fmla="*/ 670 h 672"/>
                  <a:gd name="T22" fmla="*/ 100 w 671"/>
                  <a:gd name="T23" fmla="*/ 572 h 672"/>
                  <a:gd name="T24" fmla="*/ 2 w 671"/>
                  <a:gd name="T25" fmla="*/ 336 h 672"/>
                  <a:gd name="T26" fmla="*/ 100 w 671"/>
                  <a:gd name="T27" fmla="*/ 100 h 672"/>
                  <a:gd name="T28" fmla="*/ 336 w 671"/>
                  <a:gd name="T29" fmla="*/ 2 h 672"/>
                  <a:gd name="T30" fmla="*/ 572 w 671"/>
                  <a:gd name="T31" fmla="*/ 100 h 672"/>
                  <a:gd name="T32" fmla="*/ 669 w 671"/>
                  <a:gd name="T33" fmla="*/ 336 h 672"/>
                  <a:gd name="T34" fmla="*/ 670 w 671"/>
                  <a:gd name="T35" fmla="*/ 336 h 672"/>
                  <a:gd name="T36" fmla="*/ 671 w 671"/>
                  <a:gd name="T37" fmla="*/ 336 h 672"/>
                  <a:gd name="T38" fmla="*/ 671 w 671"/>
                  <a:gd name="T39" fmla="*/ 336 h 672"/>
                  <a:gd name="T40" fmla="*/ 336 w 671"/>
                  <a:gd name="T4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71" h="672">
                    <a:moveTo>
                      <a:pt x="671" y="336"/>
                    </a:move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moveTo>
                      <a:pt x="336" y="0"/>
                    </a:moveTo>
                    <a:cubicBezTo>
                      <a:pt x="150" y="0"/>
                      <a:pt x="0" y="151"/>
                      <a:pt x="0" y="336"/>
                    </a:cubicBezTo>
                    <a:cubicBezTo>
                      <a:pt x="0" y="522"/>
                      <a:pt x="150" y="672"/>
                      <a:pt x="336" y="672"/>
                    </a:cubicBezTo>
                    <a:cubicBezTo>
                      <a:pt x="521" y="672"/>
                      <a:pt x="671" y="522"/>
                      <a:pt x="671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69" y="336"/>
                      <a:pt x="669" y="336"/>
                      <a:pt x="669" y="336"/>
                    </a:cubicBezTo>
                    <a:cubicBezTo>
                      <a:pt x="669" y="428"/>
                      <a:pt x="632" y="512"/>
                      <a:pt x="572" y="572"/>
                    </a:cubicBezTo>
                    <a:cubicBezTo>
                      <a:pt x="511" y="632"/>
                      <a:pt x="428" y="670"/>
                      <a:pt x="336" y="670"/>
                    </a:cubicBezTo>
                    <a:cubicBezTo>
                      <a:pt x="243" y="670"/>
                      <a:pt x="160" y="632"/>
                      <a:pt x="100" y="572"/>
                    </a:cubicBezTo>
                    <a:cubicBezTo>
                      <a:pt x="39" y="512"/>
                      <a:pt x="2" y="428"/>
                      <a:pt x="2" y="336"/>
                    </a:cubicBezTo>
                    <a:cubicBezTo>
                      <a:pt x="2" y="244"/>
                      <a:pt x="39" y="160"/>
                      <a:pt x="100" y="100"/>
                    </a:cubicBezTo>
                    <a:cubicBezTo>
                      <a:pt x="160" y="40"/>
                      <a:pt x="243" y="2"/>
                      <a:pt x="336" y="2"/>
                    </a:cubicBezTo>
                    <a:cubicBezTo>
                      <a:pt x="428" y="2"/>
                      <a:pt x="511" y="40"/>
                      <a:pt x="572" y="100"/>
                    </a:cubicBezTo>
                    <a:cubicBezTo>
                      <a:pt x="632" y="160"/>
                      <a:pt x="669" y="244"/>
                      <a:pt x="669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151"/>
                      <a:pt x="521" y="0"/>
                      <a:pt x="336" y="0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9122225" y="4404289"/>
              <a:ext cx="616796" cy="616796"/>
              <a:chOff x="9741474" y="3857722"/>
              <a:chExt cx="616796" cy="616796"/>
            </a:xfrm>
          </p:grpSpPr>
          <p:sp>
            <p:nvSpPr>
              <p:cNvPr id="63" name="Freeform 62"/>
              <p:cNvSpPr>
                <a:spLocks noEditPoints="1"/>
              </p:cNvSpPr>
              <p:nvPr/>
            </p:nvSpPr>
            <p:spPr bwMode="auto">
              <a:xfrm>
                <a:off x="9741474" y="3857722"/>
                <a:ext cx="616796" cy="616796"/>
              </a:xfrm>
              <a:custGeom>
                <a:avLst/>
                <a:gdLst>
                  <a:gd name="T0" fmla="*/ 368 w 735"/>
                  <a:gd name="T1" fmla="*/ 33 h 735"/>
                  <a:gd name="T2" fmla="*/ 132 w 735"/>
                  <a:gd name="T3" fmla="*/ 131 h 735"/>
                  <a:gd name="T4" fmla="*/ 34 w 735"/>
                  <a:gd name="T5" fmla="*/ 367 h 735"/>
                  <a:gd name="T6" fmla="*/ 132 w 735"/>
                  <a:gd name="T7" fmla="*/ 603 h 735"/>
                  <a:gd name="T8" fmla="*/ 368 w 735"/>
                  <a:gd name="T9" fmla="*/ 701 h 735"/>
                  <a:gd name="T10" fmla="*/ 604 w 735"/>
                  <a:gd name="T11" fmla="*/ 603 h 735"/>
                  <a:gd name="T12" fmla="*/ 701 w 735"/>
                  <a:gd name="T13" fmla="*/ 367 h 735"/>
                  <a:gd name="T14" fmla="*/ 702 w 735"/>
                  <a:gd name="T15" fmla="*/ 367 h 735"/>
                  <a:gd name="T16" fmla="*/ 703 w 735"/>
                  <a:gd name="T17" fmla="*/ 367 h 735"/>
                  <a:gd name="T18" fmla="*/ 703 w 735"/>
                  <a:gd name="T19" fmla="*/ 367 h 735"/>
                  <a:gd name="T20" fmla="*/ 702 w 735"/>
                  <a:gd name="T21" fmla="*/ 367 h 735"/>
                  <a:gd name="T22" fmla="*/ 701 w 735"/>
                  <a:gd name="T23" fmla="*/ 367 h 735"/>
                  <a:gd name="T24" fmla="*/ 604 w 735"/>
                  <a:gd name="T25" fmla="*/ 131 h 735"/>
                  <a:gd name="T26" fmla="*/ 368 w 735"/>
                  <a:gd name="T27" fmla="*/ 33 h 735"/>
                  <a:gd name="T28" fmla="*/ 368 w 735"/>
                  <a:gd name="T29" fmla="*/ 703 h 735"/>
                  <a:gd name="T30" fmla="*/ 32 w 735"/>
                  <a:gd name="T31" fmla="*/ 367 h 735"/>
                  <a:gd name="T32" fmla="*/ 368 w 735"/>
                  <a:gd name="T33" fmla="*/ 31 h 735"/>
                  <a:gd name="T34" fmla="*/ 703 w 735"/>
                  <a:gd name="T35" fmla="*/ 367 h 735"/>
                  <a:gd name="T36" fmla="*/ 703 w 735"/>
                  <a:gd name="T37" fmla="*/ 367 h 735"/>
                  <a:gd name="T38" fmla="*/ 703 w 735"/>
                  <a:gd name="T39" fmla="*/ 367 h 735"/>
                  <a:gd name="T40" fmla="*/ 368 w 735"/>
                  <a:gd name="T41" fmla="*/ 703 h 735"/>
                  <a:gd name="T42" fmla="*/ 368 w 735"/>
                  <a:gd name="T43" fmla="*/ 0 h 735"/>
                  <a:gd name="T44" fmla="*/ 0 w 735"/>
                  <a:gd name="T45" fmla="*/ 367 h 735"/>
                  <a:gd name="T46" fmla="*/ 368 w 735"/>
                  <a:gd name="T47" fmla="*/ 735 h 735"/>
                  <a:gd name="T48" fmla="*/ 735 w 735"/>
                  <a:gd name="T49" fmla="*/ 367 h 735"/>
                  <a:gd name="T50" fmla="*/ 368 w 735"/>
                  <a:gd name="T51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35" h="735">
                    <a:moveTo>
                      <a:pt x="368" y="33"/>
                    </a:moveTo>
                    <a:cubicBezTo>
                      <a:pt x="275" y="33"/>
                      <a:pt x="192" y="71"/>
                      <a:pt x="132" y="131"/>
                    </a:cubicBezTo>
                    <a:cubicBezTo>
                      <a:pt x="71" y="191"/>
                      <a:pt x="34" y="275"/>
                      <a:pt x="34" y="367"/>
                    </a:cubicBezTo>
                    <a:cubicBezTo>
                      <a:pt x="34" y="459"/>
                      <a:pt x="71" y="543"/>
                      <a:pt x="132" y="603"/>
                    </a:cubicBezTo>
                    <a:cubicBezTo>
                      <a:pt x="192" y="663"/>
                      <a:pt x="275" y="701"/>
                      <a:pt x="368" y="701"/>
                    </a:cubicBezTo>
                    <a:cubicBezTo>
                      <a:pt x="460" y="701"/>
                      <a:pt x="543" y="663"/>
                      <a:pt x="604" y="603"/>
                    </a:cubicBezTo>
                    <a:cubicBezTo>
                      <a:pt x="664" y="543"/>
                      <a:pt x="701" y="459"/>
                      <a:pt x="701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2" y="367"/>
                      <a:pt x="702" y="367"/>
                      <a:pt x="702" y="367"/>
                    </a:cubicBezTo>
                    <a:cubicBezTo>
                      <a:pt x="701" y="367"/>
                      <a:pt x="701" y="367"/>
                      <a:pt x="701" y="367"/>
                    </a:cubicBezTo>
                    <a:cubicBezTo>
                      <a:pt x="701" y="275"/>
                      <a:pt x="664" y="191"/>
                      <a:pt x="604" y="131"/>
                    </a:cubicBezTo>
                    <a:cubicBezTo>
                      <a:pt x="543" y="71"/>
                      <a:pt x="460" y="33"/>
                      <a:pt x="368" y="33"/>
                    </a:cubicBezTo>
                    <a:moveTo>
                      <a:pt x="368" y="703"/>
                    </a:moveTo>
                    <a:cubicBezTo>
                      <a:pt x="182" y="703"/>
                      <a:pt x="32" y="553"/>
                      <a:pt x="32" y="367"/>
                    </a:cubicBezTo>
                    <a:cubicBezTo>
                      <a:pt x="32" y="182"/>
                      <a:pt x="182" y="31"/>
                      <a:pt x="368" y="31"/>
                    </a:cubicBezTo>
                    <a:cubicBezTo>
                      <a:pt x="553" y="31"/>
                      <a:pt x="703" y="182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367"/>
                      <a:pt x="703" y="367"/>
                      <a:pt x="703" y="367"/>
                    </a:cubicBezTo>
                    <a:cubicBezTo>
                      <a:pt x="703" y="553"/>
                      <a:pt x="553" y="703"/>
                      <a:pt x="368" y="703"/>
                    </a:cubicBezTo>
                    <a:moveTo>
                      <a:pt x="368" y="0"/>
                    </a:moveTo>
                    <a:cubicBezTo>
                      <a:pt x="165" y="0"/>
                      <a:pt x="0" y="164"/>
                      <a:pt x="0" y="367"/>
                    </a:cubicBezTo>
                    <a:cubicBezTo>
                      <a:pt x="0" y="570"/>
                      <a:pt x="165" y="735"/>
                      <a:pt x="368" y="735"/>
                    </a:cubicBezTo>
                    <a:cubicBezTo>
                      <a:pt x="571" y="735"/>
                      <a:pt x="735" y="570"/>
                      <a:pt x="735" y="367"/>
                    </a:cubicBezTo>
                    <a:cubicBezTo>
                      <a:pt x="735" y="164"/>
                      <a:pt x="571" y="0"/>
                      <a:pt x="368" y="0"/>
                    </a:cubicBezTo>
                  </a:path>
                </a:pathLst>
              </a:cu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64" name="Freeform 63"/>
              <p:cNvSpPr>
                <a:spLocks noEditPoints="1"/>
              </p:cNvSpPr>
              <p:nvPr/>
            </p:nvSpPr>
            <p:spPr bwMode="auto">
              <a:xfrm>
                <a:off x="9768961" y="3882154"/>
                <a:ext cx="563087" cy="563940"/>
              </a:xfrm>
              <a:custGeom>
                <a:avLst/>
                <a:gdLst>
                  <a:gd name="T0" fmla="*/ 671 w 671"/>
                  <a:gd name="T1" fmla="*/ 336 h 672"/>
                  <a:gd name="T2" fmla="*/ 671 w 671"/>
                  <a:gd name="T3" fmla="*/ 336 h 672"/>
                  <a:gd name="T4" fmla="*/ 671 w 671"/>
                  <a:gd name="T5" fmla="*/ 336 h 672"/>
                  <a:gd name="T6" fmla="*/ 336 w 671"/>
                  <a:gd name="T7" fmla="*/ 0 h 672"/>
                  <a:gd name="T8" fmla="*/ 0 w 671"/>
                  <a:gd name="T9" fmla="*/ 336 h 672"/>
                  <a:gd name="T10" fmla="*/ 336 w 671"/>
                  <a:gd name="T11" fmla="*/ 672 h 672"/>
                  <a:gd name="T12" fmla="*/ 671 w 671"/>
                  <a:gd name="T13" fmla="*/ 336 h 672"/>
                  <a:gd name="T14" fmla="*/ 670 w 671"/>
                  <a:gd name="T15" fmla="*/ 336 h 672"/>
                  <a:gd name="T16" fmla="*/ 669 w 671"/>
                  <a:gd name="T17" fmla="*/ 336 h 672"/>
                  <a:gd name="T18" fmla="*/ 572 w 671"/>
                  <a:gd name="T19" fmla="*/ 572 h 672"/>
                  <a:gd name="T20" fmla="*/ 336 w 671"/>
                  <a:gd name="T21" fmla="*/ 670 h 672"/>
                  <a:gd name="T22" fmla="*/ 100 w 671"/>
                  <a:gd name="T23" fmla="*/ 572 h 672"/>
                  <a:gd name="T24" fmla="*/ 2 w 671"/>
                  <a:gd name="T25" fmla="*/ 336 h 672"/>
                  <a:gd name="T26" fmla="*/ 100 w 671"/>
                  <a:gd name="T27" fmla="*/ 100 h 672"/>
                  <a:gd name="T28" fmla="*/ 336 w 671"/>
                  <a:gd name="T29" fmla="*/ 2 h 672"/>
                  <a:gd name="T30" fmla="*/ 572 w 671"/>
                  <a:gd name="T31" fmla="*/ 100 h 672"/>
                  <a:gd name="T32" fmla="*/ 669 w 671"/>
                  <a:gd name="T33" fmla="*/ 336 h 672"/>
                  <a:gd name="T34" fmla="*/ 670 w 671"/>
                  <a:gd name="T35" fmla="*/ 336 h 672"/>
                  <a:gd name="T36" fmla="*/ 671 w 671"/>
                  <a:gd name="T37" fmla="*/ 336 h 672"/>
                  <a:gd name="T38" fmla="*/ 671 w 671"/>
                  <a:gd name="T39" fmla="*/ 336 h 672"/>
                  <a:gd name="T40" fmla="*/ 336 w 671"/>
                  <a:gd name="T4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71" h="672">
                    <a:moveTo>
                      <a:pt x="671" y="336"/>
                    </a:move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moveTo>
                      <a:pt x="336" y="0"/>
                    </a:moveTo>
                    <a:cubicBezTo>
                      <a:pt x="150" y="0"/>
                      <a:pt x="0" y="151"/>
                      <a:pt x="0" y="336"/>
                    </a:cubicBezTo>
                    <a:cubicBezTo>
                      <a:pt x="0" y="522"/>
                      <a:pt x="150" y="672"/>
                      <a:pt x="336" y="672"/>
                    </a:cubicBezTo>
                    <a:cubicBezTo>
                      <a:pt x="521" y="672"/>
                      <a:pt x="671" y="522"/>
                      <a:pt x="671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69" y="336"/>
                      <a:pt x="669" y="336"/>
                      <a:pt x="669" y="336"/>
                    </a:cubicBezTo>
                    <a:cubicBezTo>
                      <a:pt x="669" y="428"/>
                      <a:pt x="632" y="512"/>
                      <a:pt x="572" y="572"/>
                    </a:cubicBezTo>
                    <a:cubicBezTo>
                      <a:pt x="511" y="632"/>
                      <a:pt x="428" y="670"/>
                      <a:pt x="336" y="670"/>
                    </a:cubicBezTo>
                    <a:cubicBezTo>
                      <a:pt x="243" y="670"/>
                      <a:pt x="160" y="632"/>
                      <a:pt x="100" y="572"/>
                    </a:cubicBezTo>
                    <a:cubicBezTo>
                      <a:pt x="39" y="512"/>
                      <a:pt x="2" y="428"/>
                      <a:pt x="2" y="336"/>
                    </a:cubicBezTo>
                    <a:cubicBezTo>
                      <a:pt x="2" y="244"/>
                      <a:pt x="39" y="160"/>
                      <a:pt x="100" y="100"/>
                    </a:cubicBezTo>
                    <a:cubicBezTo>
                      <a:pt x="160" y="40"/>
                      <a:pt x="243" y="2"/>
                      <a:pt x="336" y="2"/>
                    </a:cubicBezTo>
                    <a:cubicBezTo>
                      <a:pt x="428" y="2"/>
                      <a:pt x="511" y="40"/>
                      <a:pt x="572" y="100"/>
                    </a:cubicBezTo>
                    <a:cubicBezTo>
                      <a:pt x="632" y="160"/>
                      <a:pt x="669" y="244"/>
                      <a:pt x="669" y="336"/>
                    </a:cubicBezTo>
                    <a:cubicBezTo>
                      <a:pt x="670" y="336"/>
                      <a:pt x="670" y="336"/>
                      <a:pt x="670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336"/>
                      <a:pt x="671" y="336"/>
                      <a:pt x="671" y="336"/>
                    </a:cubicBezTo>
                    <a:cubicBezTo>
                      <a:pt x="671" y="151"/>
                      <a:pt x="521" y="0"/>
                      <a:pt x="336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9" name="Title 1"/>
            <p:cNvSpPr txBox="1">
              <a:spLocks/>
            </p:cNvSpPr>
            <p:nvPr/>
          </p:nvSpPr>
          <p:spPr>
            <a:xfrm>
              <a:off x="411299" y="3973052"/>
              <a:ext cx="1694353" cy="5074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0" rIns="0" bIns="0" rtlCol="0" anchor="b">
              <a:noAutofit/>
            </a:bodyPr>
            <a:lstStyle>
              <a:lvl1pPr algn="l" defTabSz="8915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rgbClr val="09384F"/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n-US" sz="2400" b="1" dirty="0"/>
                <a:t>AAMP</a:t>
              </a:r>
              <a:br>
                <a:rPr lang="en-US" sz="2400" b="1" dirty="0"/>
              </a:br>
              <a:r>
                <a:rPr lang="en-US" sz="2000" b="1" dirty="0"/>
                <a:t>as a Plugin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0915D7E2-6E39-423F-9347-166D521919E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712267"/>
              <a:ext cx="2362200" cy="0"/>
            </a:xfrm>
            <a:prstGeom prst="line">
              <a:avLst/>
            </a:prstGeom>
            <a:noFill/>
            <a:ln w="19050" cap="flat" cmpd="sng" algn="ctr">
              <a:solidFill>
                <a:srgbClr val="A5A5A5"/>
              </a:solidFill>
              <a:prstDash val="sysDot"/>
              <a:miter lim="800000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>
            <a:xfrm>
              <a:off x="4877247" y="4710691"/>
              <a:ext cx="804435" cy="1576"/>
            </a:xfrm>
            <a:prstGeom prst="straightConnector1">
              <a:avLst/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6536988" y="4710691"/>
              <a:ext cx="805339" cy="1576"/>
            </a:xfrm>
            <a:prstGeom prst="straightConnector1">
              <a:avLst/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8197633" y="4710691"/>
              <a:ext cx="805338" cy="1576"/>
            </a:xfrm>
            <a:prstGeom prst="straightConnector1">
              <a:avLst/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3217506" y="4710691"/>
              <a:ext cx="804435" cy="1576"/>
            </a:xfrm>
            <a:prstGeom prst="straightConnector1">
              <a:avLst/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/>
            <p:cNvGrpSpPr/>
            <p:nvPr/>
          </p:nvGrpSpPr>
          <p:grpSpPr>
            <a:xfrm>
              <a:off x="4423715" y="5136740"/>
              <a:ext cx="2139059" cy="830997"/>
              <a:chOff x="2805745" y="3824695"/>
              <a:chExt cx="2139059" cy="830997"/>
            </a:xfrm>
          </p:grpSpPr>
          <p:sp>
            <p:nvSpPr>
              <p:cNvPr id="95" name="Text Placeholder 2"/>
              <p:cNvSpPr txBox="1">
                <a:spLocks/>
              </p:cNvSpPr>
              <p:nvPr/>
            </p:nvSpPr>
            <p:spPr>
              <a:xfrm>
                <a:off x="2934250" y="3824695"/>
                <a:ext cx="2010554" cy="83099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>
                <a:lvl1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chemeClr val="tx2">
                      <a:lumMod val="60000"/>
                      <a:lumOff val="40000"/>
                    </a:schemeClr>
                  </a:buClr>
                  <a:buSzPct val="80000"/>
                  <a:buFont typeface="Wingdings" pitchFamily="2" charset="2"/>
                  <a:buNone/>
                  <a:tabLst/>
                  <a:defRPr sz="2000" b="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0"/>
                  </a:spcAft>
                </a:pPr>
                <a:r>
                  <a:rPr lang="en-US" sz="18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Webkit</a:t>
                </a: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manages the Gstreamer pipeline</a:t>
                </a:r>
              </a:p>
            </p:txBody>
          </p: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C17CAEC4-73A0-4B46-9551-24774940F2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5745" y="3824695"/>
                <a:ext cx="0" cy="510582"/>
              </a:xfrm>
              <a:prstGeom prst="line">
                <a:avLst/>
              </a:prstGeom>
              <a:noFill/>
              <a:ln w="19050" cap="flat" cmpd="sng" algn="ctr">
                <a:solidFill>
                  <a:srgbClr val="A5A5A5"/>
                </a:solidFill>
                <a:prstDash val="sysDot"/>
                <a:miter lim="800000"/>
              </a:ln>
              <a:effectLst/>
            </p:spPr>
          </p:cxnSp>
        </p:grpSp>
        <p:grpSp>
          <p:nvGrpSpPr>
            <p:cNvPr id="93" name="Group 92"/>
            <p:cNvGrpSpPr/>
            <p:nvPr/>
          </p:nvGrpSpPr>
          <p:grpSpPr>
            <a:xfrm>
              <a:off x="2805745" y="3742159"/>
              <a:ext cx="1885213" cy="553998"/>
              <a:chOff x="2805745" y="3793918"/>
              <a:chExt cx="1885213" cy="553998"/>
            </a:xfrm>
          </p:grpSpPr>
          <p:sp>
            <p:nvSpPr>
              <p:cNvPr id="71" name="Text Placeholder 2"/>
              <p:cNvSpPr txBox="1">
                <a:spLocks/>
              </p:cNvSpPr>
              <p:nvPr/>
            </p:nvSpPr>
            <p:spPr>
              <a:xfrm>
                <a:off x="2934250" y="3793918"/>
                <a:ext cx="1756708" cy="553998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chemeClr val="tx2">
                      <a:lumMod val="60000"/>
                      <a:lumOff val="40000"/>
                    </a:schemeClr>
                  </a:buClr>
                  <a:buSzPct val="80000"/>
                  <a:buFont typeface="Wingdings" pitchFamily="2" charset="2"/>
                  <a:buNone/>
                  <a:tabLst/>
                  <a:defRPr sz="2000" b="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0"/>
                  </a:spcAft>
                </a:pP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Enables HTML5 based playback</a:t>
                </a:r>
              </a:p>
            </p:txBody>
          </p: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C17CAEC4-73A0-4B46-9551-24774940F2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5745" y="3824695"/>
                <a:ext cx="0" cy="510582"/>
              </a:xfrm>
              <a:prstGeom prst="line">
                <a:avLst/>
              </a:prstGeom>
              <a:noFill/>
              <a:ln w="19050" cap="flat" cmpd="sng" algn="ctr">
                <a:solidFill>
                  <a:srgbClr val="A5A5A5"/>
                </a:solidFill>
                <a:prstDash val="sysDot"/>
                <a:miter lim="800000"/>
              </a:ln>
              <a:effectLst/>
            </p:spPr>
          </p:cxnSp>
        </p:grpSp>
        <p:grpSp>
          <p:nvGrpSpPr>
            <p:cNvPr id="97" name="Group 96"/>
            <p:cNvGrpSpPr/>
            <p:nvPr/>
          </p:nvGrpSpPr>
          <p:grpSpPr>
            <a:xfrm>
              <a:off x="6115273" y="3434382"/>
              <a:ext cx="2713103" cy="849136"/>
              <a:chOff x="2805745" y="3486141"/>
              <a:chExt cx="2713103" cy="849136"/>
            </a:xfrm>
          </p:grpSpPr>
          <p:sp>
            <p:nvSpPr>
              <p:cNvPr id="98" name="Text Placeholder 2"/>
              <p:cNvSpPr txBox="1">
                <a:spLocks/>
              </p:cNvSpPr>
              <p:nvPr/>
            </p:nvSpPr>
            <p:spPr>
              <a:xfrm>
                <a:off x="2934250" y="3486141"/>
                <a:ext cx="2584598" cy="830997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lvl1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chemeClr val="tx2">
                      <a:lumMod val="60000"/>
                      <a:lumOff val="40000"/>
                    </a:schemeClr>
                  </a:buClr>
                  <a:buSzPct val="80000"/>
                  <a:buFont typeface="Wingdings" pitchFamily="2" charset="2"/>
                  <a:buNone/>
                  <a:tabLst/>
                  <a:defRPr sz="2000" b="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0"/>
                  </a:spcAft>
                </a:pP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AAMPs Gstreamer plugin ‘</a:t>
                </a:r>
                <a:r>
                  <a:rPr lang="en-US" sz="18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Gstaamp</a:t>
                </a: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’ is loaded in the Gstreamer pipeline</a:t>
                </a: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C17CAEC4-73A0-4B46-9551-24774940F2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5745" y="3824695"/>
                <a:ext cx="0" cy="510582"/>
              </a:xfrm>
              <a:prstGeom prst="line">
                <a:avLst/>
              </a:prstGeom>
              <a:noFill/>
              <a:ln w="19050" cap="flat" cmpd="sng" algn="ctr">
                <a:solidFill>
                  <a:srgbClr val="A5A5A5"/>
                </a:solidFill>
                <a:prstDash val="sysDot"/>
                <a:miter lim="800000"/>
              </a:ln>
              <a:effectLst/>
            </p:spPr>
          </p:cxnSp>
        </p:grpSp>
        <p:grpSp>
          <p:nvGrpSpPr>
            <p:cNvPr id="100" name="Group 99"/>
            <p:cNvGrpSpPr/>
            <p:nvPr/>
          </p:nvGrpSpPr>
          <p:grpSpPr>
            <a:xfrm>
              <a:off x="7780311" y="5113922"/>
              <a:ext cx="2139059" cy="830997"/>
              <a:chOff x="2805745" y="3801877"/>
              <a:chExt cx="2139059" cy="830997"/>
            </a:xfrm>
          </p:grpSpPr>
          <p:sp>
            <p:nvSpPr>
              <p:cNvPr id="101" name="Text Placeholder 2"/>
              <p:cNvSpPr txBox="1">
                <a:spLocks/>
              </p:cNvSpPr>
              <p:nvPr/>
            </p:nvSpPr>
            <p:spPr>
              <a:xfrm>
                <a:off x="2934250" y="3801877"/>
                <a:ext cx="2010554" cy="83099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>
                <a:lvl1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chemeClr val="tx2">
                      <a:lumMod val="60000"/>
                      <a:lumOff val="40000"/>
                    </a:schemeClr>
                  </a:buClr>
                  <a:buSzPct val="80000"/>
                  <a:buFont typeface="Wingdings" pitchFamily="2" charset="2"/>
                  <a:buNone/>
                  <a:tabLst/>
                  <a:defRPr sz="2000" b="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0"/>
                  </a:spcAft>
                </a:pP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‘</a:t>
                </a:r>
                <a:r>
                  <a:rPr lang="en-US" sz="18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Gstaamp</a:t>
                </a: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’ creates AAMP player instance</a:t>
                </a:r>
              </a:p>
            </p:txBody>
          </p: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C17CAEC4-73A0-4B46-9551-24774940F2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5745" y="3824695"/>
                <a:ext cx="0" cy="510582"/>
              </a:xfrm>
              <a:prstGeom prst="line">
                <a:avLst/>
              </a:prstGeom>
              <a:noFill/>
              <a:ln w="19050" cap="flat" cmpd="sng" algn="ctr">
                <a:solidFill>
                  <a:srgbClr val="A5A5A5"/>
                </a:solidFill>
                <a:prstDash val="sysDot"/>
                <a:miter lim="800000"/>
              </a:ln>
              <a:effectLst/>
            </p:spPr>
          </p:cxnSp>
        </p:grpSp>
        <p:grpSp>
          <p:nvGrpSpPr>
            <p:cNvPr id="104" name="Group 103"/>
            <p:cNvGrpSpPr/>
            <p:nvPr/>
          </p:nvGrpSpPr>
          <p:grpSpPr>
            <a:xfrm>
              <a:off x="9399965" y="3320126"/>
              <a:ext cx="2137638" cy="1107996"/>
              <a:chOff x="2805745" y="3371885"/>
              <a:chExt cx="2137638" cy="1107996"/>
            </a:xfrm>
          </p:grpSpPr>
          <p:sp>
            <p:nvSpPr>
              <p:cNvPr id="105" name="Text Placeholder 2"/>
              <p:cNvSpPr txBox="1">
                <a:spLocks/>
              </p:cNvSpPr>
              <p:nvPr/>
            </p:nvSpPr>
            <p:spPr>
              <a:xfrm>
                <a:off x="2934250" y="3371885"/>
                <a:ext cx="2009133" cy="1107996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lvl1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chemeClr val="tx2">
                      <a:lumMod val="60000"/>
                      <a:lumOff val="40000"/>
                    </a:schemeClr>
                  </a:buClr>
                  <a:buSzPct val="80000"/>
                  <a:buFont typeface="Wingdings" pitchFamily="2" charset="2"/>
                  <a:buNone/>
                  <a:tabLst/>
                  <a:defRPr sz="2000" b="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0"/>
                  </a:spcAft>
                </a:pP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Audio /Video  buffers are pushed to ‘</a:t>
                </a:r>
                <a:r>
                  <a:rPr lang="en-US" sz="18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Gstaamp’s</a:t>
                </a:r>
                <a:r>
                  <a:rPr 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8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srcpads</a:t>
                </a:r>
                <a:endParaRPr 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C17CAEC4-73A0-4B46-9551-24774940F2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5745" y="3824695"/>
                <a:ext cx="0" cy="510582"/>
              </a:xfrm>
              <a:prstGeom prst="line">
                <a:avLst/>
              </a:prstGeom>
              <a:noFill/>
              <a:ln w="19050" cap="flat" cmpd="sng" algn="ctr">
                <a:solidFill>
                  <a:srgbClr val="A5A5A5"/>
                </a:solidFill>
                <a:prstDash val="sysDot"/>
                <a:miter lim="800000"/>
              </a:ln>
              <a:effectLst/>
            </p:spPr>
          </p:cxnSp>
        </p:grpSp>
      </p:grpSp>
      <p:cxnSp>
        <p:nvCxnSpPr>
          <p:cNvPr id="4" name="Straight Connector 3"/>
          <p:cNvCxnSpPr/>
          <p:nvPr/>
        </p:nvCxnSpPr>
        <p:spPr>
          <a:xfrm>
            <a:off x="0" y="3352800"/>
            <a:ext cx="118872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48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AAMP Architecture – AAMP as a Player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96288" y="1319706"/>
            <a:ext cx="3719744" cy="1006652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XRE</a:t>
            </a:r>
            <a:r>
              <a:rPr kumimoji="0" lang="en-US" sz="1400" i="0" u="none" strike="noStrike" cap="non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 NR</a:t>
            </a:r>
            <a:br>
              <a:rPr kumimoji="0" lang="en-US" sz="1400" i="0" u="none" strike="noStrike" cap="non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</a:br>
            <a:br>
              <a:rPr kumimoji="0" lang="en-US" sz="1400" i="0" u="none" strike="noStrike" cap="non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</a:br>
            <a:endParaRPr kumimoji="0" lang="en-US" sz="140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7834032" y="1851621"/>
            <a:ext cx="3444256" cy="341613"/>
          </a:xfrm>
          <a:prstGeom prst="roundRect">
            <a:avLst/>
          </a:prstGeom>
          <a:solidFill>
            <a:srgbClr val="73C7E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AAMPWebVideoItem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168" y="1319705"/>
            <a:ext cx="6185643" cy="392676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JS Player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471168" y="1933681"/>
            <a:ext cx="6185643" cy="392676"/>
          </a:xfrm>
          <a:prstGeom prst="roundRect">
            <a:avLst/>
          </a:prstGeom>
          <a:solidFill>
            <a:srgbClr val="42B4E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WPEWebProcess</a:t>
            </a:r>
            <a:endParaRPr kumimoji="0" lang="en-US" sz="140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471168" y="2488457"/>
            <a:ext cx="6185643" cy="3427665"/>
          </a:xfrm>
          <a:prstGeom prst="roundRect">
            <a:avLst>
              <a:gd name="adj" fmla="val 8928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spc="0" normalizeH="0" baseline="0">
              <a:ln>
                <a:noFill/>
              </a:ln>
              <a:solidFill>
                <a:srgbClr val="1C1C1C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765323" y="2531699"/>
            <a:ext cx="3444256" cy="39267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696288" y="2907528"/>
            <a:ext cx="3719744" cy="3459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libCurl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696288" y="3343691"/>
            <a:ext cx="3719744" cy="3459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Libdash</a:t>
            </a: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/</a:t>
            </a: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libxml</a:t>
            </a:r>
            <a:endParaRPr kumimoji="0" lang="en-US" sz="1400" i="0" u="none" strike="noStrike" cap="none" spc="0" normalizeH="0" baseline="0" dirty="0">
              <a:ln>
                <a:noFill/>
              </a:ln>
              <a:solidFill>
                <a:srgbClr val="1C1C1C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7696288" y="3797838"/>
            <a:ext cx="3719744" cy="3459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Access DRM/</a:t>
            </a: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openssl</a:t>
            </a:r>
            <a:endParaRPr kumimoji="0" lang="en-US" sz="1400" i="0" u="none" strike="noStrike" cap="none" spc="0" normalizeH="0" baseline="0" dirty="0">
              <a:ln>
                <a:noFill/>
              </a:ln>
              <a:solidFill>
                <a:srgbClr val="1C1C1C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7696288" y="4251985"/>
            <a:ext cx="3719744" cy="3459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PR/WV CDM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696288" y="4932771"/>
            <a:ext cx="3719744" cy="79915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Gstreamer Plugins</a:t>
            </a:r>
            <a:b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</a:b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playbin</a:t>
            </a: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 (</a:t>
            </a:r>
            <a:r>
              <a:rPr kumimoji="0" lang="en-US" sz="140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appsrc</a:t>
            </a: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41696" y="2326881"/>
            <a:ext cx="2076308" cy="578128"/>
            <a:chOff x="2030570" y="2242332"/>
            <a:chExt cx="1788427" cy="465203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2030570" y="2242332"/>
              <a:ext cx="0" cy="465203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3818997" y="2242332"/>
              <a:ext cx="0" cy="465203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Arrow Connector 101"/>
          <p:cNvCxnSpPr>
            <a:stCxn id="77" idx="2"/>
            <a:endCxn id="78" idx="0"/>
          </p:cNvCxnSpPr>
          <p:nvPr/>
        </p:nvCxnSpPr>
        <p:spPr>
          <a:xfrm>
            <a:off x="3563989" y="1712381"/>
            <a:ext cx="0" cy="2213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1929217" y="2925511"/>
            <a:ext cx="3444256" cy="3099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AAMP</a:t>
            </a:r>
            <a:r>
              <a:rPr kumimoji="0" lang="en-US" sz="1400" i="0" u="none" strike="noStrike" cap="none" spc="0" normalizeH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 JS Bindings</a:t>
            </a:r>
            <a:endParaRPr kumimoji="0" lang="en-US" sz="1400" i="0" u="none" strike="noStrike" cap="none" spc="0" normalizeH="0" baseline="0" dirty="0">
              <a:ln>
                <a:noFill/>
              </a:ln>
              <a:solidFill>
                <a:srgbClr val="1C1C1C"/>
              </a:solidFill>
              <a:effectLst/>
              <a:uFillTx/>
              <a:latin typeface="Arial" panose="020B060402020202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35420" y="3797838"/>
            <a:ext cx="2341121" cy="34595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HLS Manager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835420" y="4471478"/>
            <a:ext cx="2341121" cy="9816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lvl="0" algn="ctr"/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Calibri" panose="020F0502020204030204" pitchFamily="34" charset="0"/>
              </a:rPr>
              <a:t>MPEG2TS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Calibri" panose="020F0502020204030204" pitchFamily="34" charset="0"/>
              </a:rPr>
              <a:t>Trickmode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Calibri" panose="020F0502020204030204" pitchFamily="34" charset="0"/>
              </a:rPr>
              <a:t>handler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366917" y="3343691"/>
            <a:ext cx="2925642" cy="34595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DASH Manager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3366917" y="3797838"/>
            <a:ext cx="2925642" cy="34595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HLS DRM Manager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3366917" y="4251985"/>
            <a:ext cx="2925642" cy="34595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111511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spc="0" normalizeH="0" baseline="0" dirty="0">
                <a:ln>
                  <a:noFill/>
                </a:ln>
                <a:solidFill>
                  <a:srgbClr val="1C1C1C"/>
                </a:solidFill>
                <a:effectLst/>
                <a:uFillTx/>
                <a:latin typeface="Arial" panose="020B0604020202020204" pitchFamily="34" charset="0"/>
                <a:cs typeface="Calibri" panose="020F0502020204030204" pitchFamily="34" charset="0"/>
                <a:sym typeface="Calibri"/>
              </a:rPr>
              <a:t>DASH DRM Manager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366917" y="4931823"/>
            <a:ext cx="2925642" cy="800100"/>
            <a:chOff x="2765683" y="5015763"/>
            <a:chExt cx="2520000" cy="832587"/>
          </a:xfrm>
        </p:grpSpPr>
        <p:sp>
          <p:nvSpPr>
            <p:cNvPr id="92" name="Rounded Rectangle 91"/>
            <p:cNvSpPr/>
            <p:nvPr/>
          </p:nvSpPr>
          <p:spPr>
            <a:xfrm>
              <a:off x="2765683" y="5015763"/>
              <a:ext cx="2520000" cy="360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ctr" defTabSz="1115111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" panose="020B0604020202020204" pitchFamily="34" charset="0"/>
                  <a:cs typeface="Calibri" panose="020F0502020204030204" pitchFamily="34" charset="0"/>
                  <a:sym typeface="Calibri"/>
                </a:rPr>
                <a:t>AAMP PR/WV Plugins</a:t>
              </a: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2765683" y="5488350"/>
              <a:ext cx="2520000" cy="360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ctr" defTabSz="1115111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" panose="020B0604020202020204" pitchFamily="34" charset="0"/>
                  <a:cs typeface="Calibri" panose="020F0502020204030204" pitchFamily="34" charset="0"/>
                  <a:sym typeface="Calibri"/>
                </a:rPr>
                <a:t>AAMP Gstreamer Application</a:t>
              </a:r>
            </a:p>
          </p:txBody>
        </p:sp>
      </p:grpSp>
      <p:cxnSp>
        <p:nvCxnSpPr>
          <p:cNvPr id="103" name="Straight Arrow Connector 102"/>
          <p:cNvCxnSpPr>
            <a:stCxn id="86" idx="2"/>
            <a:endCxn id="92" idx="0"/>
          </p:cNvCxnSpPr>
          <p:nvPr/>
        </p:nvCxnSpPr>
        <p:spPr>
          <a:xfrm>
            <a:off x="4829738" y="4597938"/>
            <a:ext cx="0" cy="33388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688532" y="3080504"/>
            <a:ext cx="1007756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6688532" y="2071424"/>
            <a:ext cx="914856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6292559" y="3516667"/>
            <a:ext cx="140372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5" idx="3"/>
            <a:endCxn id="96" idx="1"/>
          </p:cNvCxnSpPr>
          <p:nvPr/>
        </p:nvCxnSpPr>
        <p:spPr>
          <a:xfrm>
            <a:off x="6292559" y="3970814"/>
            <a:ext cx="140372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86" idx="3"/>
            <a:endCxn id="98" idx="1"/>
          </p:cNvCxnSpPr>
          <p:nvPr/>
        </p:nvCxnSpPr>
        <p:spPr>
          <a:xfrm>
            <a:off x="6292559" y="4424961"/>
            <a:ext cx="140372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292559" y="5558946"/>
            <a:ext cx="140372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292559" y="5104799"/>
            <a:ext cx="140372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58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 Tech Summit PPT Template Final 6.10" id="{EAB43978-FE11-4006-879F-A1A77B7CABF5}" vid="{7F47DCF1-3191-4D47-B674-1CC08072D0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RDK Tech Summit 2016_Metrological.potx</Template>
  <TotalTime>19923</TotalTime>
  <Words>661</Words>
  <Application>Microsoft Office PowerPoint</Application>
  <PresentationFormat>Custom</PresentationFormat>
  <Paragraphs>192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Arial</vt:lpstr>
      <vt:lpstr>Arial Rounded MT Bold</vt:lpstr>
      <vt:lpstr>Calibri</vt:lpstr>
      <vt:lpstr>Wingdings</vt:lpstr>
      <vt:lpstr>Office Theme</vt:lpstr>
      <vt:lpstr>Overview on AAMP</vt:lpstr>
      <vt:lpstr>Introduction to AAMP</vt:lpstr>
      <vt:lpstr>Introduction to AAMP – History of AAMP</vt:lpstr>
      <vt:lpstr>Introduction to AAMP – Why AAMP?</vt:lpstr>
      <vt:lpstr>AAMP – Supported Platforms</vt:lpstr>
      <vt:lpstr>AAMP Features</vt:lpstr>
      <vt:lpstr>AAMP Features (Cont.)</vt:lpstr>
      <vt:lpstr>AAMP Architecture</vt:lpstr>
      <vt:lpstr>AAMP Architecture – AAMP as a Player</vt:lpstr>
      <vt:lpstr>AAMP Architecture – AAMP as a Plugin</vt:lpstr>
      <vt:lpstr>AAMP Workflow : HLS Playback</vt:lpstr>
      <vt:lpstr>AAMP Workflow : DASH Playback</vt:lpstr>
      <vt:lpstr>Unified Video Engine (UVE)</vt:lpstr>
      <vt:lpstr>AAMP Debugging and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Glee Abraham</dc:creator>
  <cp:lastModifiedBy>Mariappan, Paulpandian (Contractor)</cp:lastModifiedBy>
  <cp:revision>379</cp:revision>
  <dcterms:created xsi:type="dcterms:W3CDTF">2016-05-20T15:21:26Z</dcterms:created>
  <dcterms:modified xsi:type="dcterms:W3CDTF">2019-07-10T19:48:44Z</dcterms:modified>
</cp:coreProperties>
</file>